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6" r:id="rId3"/>
    <p:sldId id="267" r:id="rId4"/>
    <p:sldId id="268" r:id="rId5"/>
    <p:sldId id="271" r:id="rId6"/>
    <p:sldId id="272" r:id="rId7"/>
    <p:sldId id="269" r:id="rId8"/>
    <p:sldId id="270" r:id="rId9"/>
    <p:sldId id="284" r:id="rId10"/>
    <p:sldId id="285" r:id="rId11"/>
    <p:sldId id="288" r:id="rId12"/>
    <p:sldId id="289" r:id="rId13"/>
    <p:sldId id="275" r:id="rId14"/>
    <p:sldId id="290" r:id="rId15"/>
    <p:sldId id="291" r:id="rId16"/>
    <p:sldId id="292" r:id="rId17"/>
    <p:sldId id="293" r:id="rId18"/>
    <p:sldId id="294" r:id="rId19"/>
    <p:sldId id="295" r:id="rId20"/>
    <p:sldId id="260" r:id="rId21"/>
    <p:sldId id="261" r:id="rId22"/>
    <p:sldId id="265" r:id="rId23"/>
    <p:sldId id="266" r:id="rId24"/>
    <p:sldId id="296" r:id="rId25"/>
    <p:sldId id="297" r:id="rId26"/>
    <p:sldId id="298" r:id="rId27"/>
    <p:sldId id="299" r:id="rId28"/>
    <p:sldId id="300" r:id="rId29"/>
    <p:sldId id="279" r:id="rId30"/>
    <p:sldId id="280" r:id="rId31"/>
    <p:sldId id="281" r:id="rId32"/>
    <p:sldId id="282" r:id="rId33"/>
    <p:sldId id="283" r:id="rId34"/>
    <p:sldId id="278" r:id="rId35"/>
    <p:sldId id="301" r:id="rId36"/>
    <p:sldId id="302" r:id="rId37"/>
    <p:sldId id="303" r:id="rId38"/>
    <p:sldId id="304" r:id="rId39"/>
    <p:sldId id="305" r:id="rId40"/>
    <p:sldId id="306" r:id="rId41"/>
    <p:sldId id="307" r:id="rId42"/>
    <p:sldId id="308" r:id="rId43"/>
    <p:sldId id="309" r:id="rId44"/>
    <p:sldId id="310" r:id="rId45"/>
    <p:sldId id="311" r:id="rId46"/>
    <p:sldId id="313" r:id="rId47"/>
    <p:sldId id="314" r:id="rId48"/>
    <p:sldId id="315" r:id="rId49"/>
    <p:sldId id="262" r:id="rId50"/>
    <p:sldId id="263" r:id="rId51"/>
    <p:sldId id="264" r:id="rId52"/>
    <p:sldId id="354" r:id="rId53"/>
    <p:sldId id="334" r:id="rId54"/>
    <p:sldId id="335" r:id="rId55"/>
    <p:sldId id="336" r:id="rId56"/>
    <p:sldId id="337" r:id="rId57"/>
    <p:sldId id="338" r:id="rId58"/>
    <p:sldId id="339" r:id="rId59"/>
    <p:sldId id="340" r:id="rId60"/>
    <p:sldId id="341" r:id="rId61"/>
    <p:sldId id="342" r:id="rId62"/>
    <p:sldId id="343" r:id="rId63"/>
    <p:sldId id="344" r:id="rId64"/>
    <p:sldId id="345" r:id="rId65"/>
    <p:sldId id="346" r:id="rId66"/>
    <p:sldId id="347" r:id="rId67"/>
    <p:sldId id="348" r:id="rId68"/>
    <p:sldId id="349" r:id="rId69"/>
    <p:sldId id="350" r:id="rId70"/>
    <p:sldId id="351" r:id="rId71"/>
    <p:sldId id="352" r:id="rId72"/>
    <p:sldId id="353"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9" d="100"/>
          <a:sy n="89" d="100"/>
        </p:scale>
        <p:origin x="-17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7CA8631-DEF3-4526-827F-FA49CC86870B}" type="datetimeFigureOut">
              <a:rPr lang="zh-CN" altLang="en-US" smtClean="0"/>
              <a:t>2018/2/11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7B5E90-17EB-43A2-B213-CDFED28D956D}" type="slidenum">
              <a:rPr lang="zh-CN" altLang="en-US" smtClean="0"/>
              <a:t>‹#›</a:t>
            </a:fld>
            <a:endParaRPr lang="zh-CN" altLang="en-US"/>
          </a:p>
        </p:txBody>
      </p:sp>
    </p:spTree>
    <p:extLst>
      <p:ext uri="{BB962C8B-B14F-4D97-AF65-F5344CB8AC3E}">
        <p14:creationId xmlns:p14="http://schemas.microsoft.com/office/powerpoint/2010/main" val="3075829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7CA8631-DEF3-4526-827F-FA49CC86870B}" type="datetimeFigureOut">
              <a:rPr lang="zh-CN" altLang="en-US" smtClean="0"/>
              <a:t>2018/2/11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87B5E90-17EB-43A2-B213-CDFED28D956D}" type="slidenum">
              <a:rPr lang="zh-CN" altLang="en-US" smtClean="0"/>
              <a:t>‹#›</a:t>
            </a:fld>
            <a:endParaRPr lang="zh-CN" altLang="en-US"/>
          </a:p>
        </p:txBody>
      </p:sp>
    </p:spTree>
    <p:extLst>
      <p:ext uri="{BB962C8B-B14F-4D97-AF65-F5344CB8AC3E}">
        <p14:creationId xmlns:p14="http://schemas.microsoft.com/office/powerpoint/2010/main" val="1310790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7CA8631-DEF3-4526-827F-FA49CC86870B}" type="datetimeFigureOut">
              <a:rPr lang="zh-CN" altLang="en-US" smtClean="0"/>
              <a:t>2018/2/11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87B5E90-17EB-43A2-B213-CDFED28D956D}" type="slidenum">
              <a:rPr lang="zh-CN" altLang="en-US" smtClean="0"/>
              <a:t>‹#›</a:t>
            </a:fld>
            <a:endParaRPr lang="zh-CN" altLang="en-US"/>
          </a:p>
        </p:txBody>
      </p:sp>
    </p:spTree>
    <p:extLst>
      <p:ext uri="{BB962C8B-B14F-4D97-AF65-F5344CB8AC3E}">
        <p14:creationId xmlns:p14="http://schemas.microsoft.com/office/powerpoint/2010/main" val="620839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7CA8631-DEF3-4526-827F-FA49CC86870B}" type="datetimeFigureOut">
              <a:rPr lang="zh-CN" altLang="en-US" smtClean="0"/>
              <a:t>2018/2/11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87B5E90-17EB-43A2-B213-CDFED28D956D}" type="slidenum">
              <a:rPr lang="zh-CN" altLang="en-US" smtClean="0"/>
              <a:t>‹#›</a:t>
            </a:fld>
            <a:endParaRPr lang="zh-CN" alt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599718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7CA8631-DEF3-4526-827F-FA49CC86870B}" type="datetimeFigureOut">
              <a:rPr lang="zh-CN" altLang="en-US" smtClean="0"/>
              <a:t>2018/2/11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87B5E90-17EB-43A2-B213-CDFED28D956D}" type="slidenum">
              <a:rPr lang="zh-CN" altLang="en-US" smtClean="0"/>
              <a:t>‹#›</a:t>
            </a:fld>
            <a:endParaRPr lang="zh-CN" altLang="en-US"/>
          </a:p>
        </p:txBody>
      </p:sp>
    </p:spTree>
    <p:extLst>
      <p:ext uri="{BB962C8B-B14F-4D97-AF65-F5344CB8AC3E}">
        <p14:creationId xmlns:p14="http://schemas.microsoft.com/office/powerpoint/2010/main" val="1386852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47CA8631-DEF3-4526-827F-FA49CC86870B}" type="datetimeFigureOut">
              <a:rPr lang="zh-CN" altLang="en-US" smtClean="0"/>
              <a:t>2018/2/11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87B5E90-17EB-43A2-B213-CDFED28D956D}" type="slidenum">
              <a:rPr lang="zh-CN" altLang="en-US" smtClean="0"/>
              <a:t>‹#›</a:t>
            </a:fld>
            <a:endParaRPr lang="zh-CN" altLang="en-US"/>
          </a:p>
        </p:txBody>
      </p:sp>
    </p:spTree>
    <p:extLst>
      <p:ext uri="{BB962C8B-B14F-4D97-AF65-F5344CB8AC3E}">
        <p14:creationId xmlns:p14="http://schemas.microsoft.com/office/powerpoint/2010/main" val="2365289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47CA8631-DEF3-4526-827F-FA49CC86870B}" type="datetimeFigureOut">
              <a:rPr lang="zh-CN" altLang="en-US" smtClean="0"/>
              <a:t>2018/2/11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87B5E90-17EB-43A2-B213-CDFED28D956D}" type="slidenum">
              <a:rPr lang="zh-CN" altLang="en-US" smtClean="0"/>
              <a:t>‹#›</a:t>
            </a:fld>
            <a:endParaRPr lang="zh-CN" altLang="en-US"/>
          </a:p>
        </p:txBody>
      </p:sp>
    </p:spTree>
    <p:extLst>
      <p:ext uri="{BB962C8B-B14F-4D97-AF65-F5344CB8AC3E}">
        <p14:creationId xmlns:p14="http://schemas.microsoft.com/office/powerpoint/2010/main" val="2181510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7CA8631-DEF3-4526-827F-FA49CC86870B}" type="datetimeFigureOut">
              <a:rPr lang="zh-CN" altLang="en-US" smtClean="0"/>
              <a:t>2018/2/11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7B5E90-17EB-43A2-B213-CDFED28D956D}" type="slidenum">
              <a:rPr lang="zh-CN" altLang="en-US" smtClean="0"/>
              <a:t>‹#›</a:t>
            </a:fld>
            <a:endParaRPr lang="zh-CN" altLang="en-US"/>
          </a:p>
        </p:txBody>
      </p:sp>
    </p:spTree>
    <p:extLst>
      <p:ext uri="{BB962C8B-B14F-4D97-AF65-F5344CB8AC3E}">
        <p14:creationId xmlns:p14="http://schemas.microsoft.com/office/powerpoint/2010/main" val="1023829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7CA8631-DEF3-4526-827F-FA49CC86870B}" type="datetimeFigureOut">
              <a:rPr lang="zh-CN" altLang="en-US" smtClean="0"/>
              <a:t>2018/2/11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7B5E90-17EB-43A2-B213-CDFED28D956D}" type="slidenum">
              <a:rPr lang="zh-CN" altLang="en-US" smtClean="0"/>
              <a:t>‹#›</a:t>
            </a:fld>
            <a:endParaRPr lang="zh-CN" altLang="en-US"/>
          </a:p>
        </p:txBody>
      </p:sp>
    </p:spTree>
    <p:extLst>
      <p:ext uri="{BB962C8B-B14F-4D97-AF65-F5344CB8AC3E}">
        <p14:creationId xmlns:p14="http://schemas.microsoft.com/office/powerpoint/2010/main" val="256642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7CA8631-DEF3-4526-827F-FA49CC86870B}" type="datetimeFigureOut">
              <a:rPr lang="zh-CN" altLang="en-US" smtClean="0"/>
              <a:t>2018/2/11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7B5E90-17EB-43A2-B213-CDFED28D956D}" type="slidenum">
              <a:rPr lang="zh-CN" altLang="en-US" smtClean="0"/>
              <a:t>‹#›</a:t>
            </a:fld>
            <a:endParaRPr lang="zh-CN" altLang="en-US"/>
          </a:p>
        </p:txBody>
      </p:sp>
    </p:spTree>
    <p:extLst>
      <p:ext uri="{BB962C8B-B14F-4D97-AF65-F5344CB8AC3E}">
        <p14:creationId xmlns:p14="http://schemas.microsoft.com/office/powerpoint/2010/main" val="1759988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zh-CN" altLang="en-US"/>
              <a:t>单击此处编辑母版标题样式</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47CA8631-DEF3-4526-827F-FA49CC86870B}" type="datetimeFigureOut">
              <a:rPr lang="zh-CN" altLang="en-US" smtClean="0"/>
              <a:t>2018/2/11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87B5E90-17EB-43A2-B213-CDFED28D956D}" type="slidenum">
              <a:rPr lang="zh-CN" altLang="en-US" smtClean="0"/>
              <a:t>‹#›</a:t>
            </a:fld>
            <a:endParaRPr lang="zh-CN" altLang="en-US"/>
          </a:p>
        </p:txBody>
      </p:sp>
    </p:spTree>
    <p:extLst>
      <p:ext uri="{BB962C8B-B14F-4D97-AF65-F5344CB8AC3E}">
        <p14:creationId xmlns:p14="http://schemas.microsoft.com/office/powerpoint/2010/main" val="534625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7CA8631-DEF3-4526-827F-FA49CC86870B}" type="datetimeFigureOut">
              <a:rPr lang="zh-CN" altLang="en-US" smtClean="0"/>
              <a:t>2018/2/11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87B5E90-17EB-43A2-B213-CDFED28D956D}" type="slidenum">
              <a:rPr lang="zh-CN" altLang="en-US" smtClean="0"/>
              <a:t>‹#›</a:t>
            </a:fld>
            <a:endParaRPr lang="zh-CN" altLang="en-US"/>
          </a:p>
        </p:txBody>
      </p:sp>
    </p:spTree>
    <p:extLst>
      <p:ext uri="{BB962C8B-B14F-4D97-AF65-F5344CB8AC3E}">
        <p14:creationId xmlns:p14="http://schemas.microsoft.com/office/powerpoint/2010/main" val="445246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913795" y="2912232"/>
            <a:ext cx="5107208" cy="287896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912232"/>
            <a:ext cx="5095357" cy="287896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7CA8631-DEF3-4526-827F-FA49CC86870B}" type="datetimeFigureOut">
              <a:rPr lang="zh-CN" altLang="en-US" smtClean="0"/>
              <a:t>2018/2/11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87B5E90-17EB-43A2-B213-CDFED28D956D}" type="slidenum">
              <a:rPr lang="zh-CN" altLang="en-US" smtClean="0"/>
              <a:t>‹#›</a:t>
            </a:fld>
            <a:endParaRPr lang="zh-CN" altLang="en-US"/>
          </a:p>
        </p:txBody>
      </p:sp>
    </p:spTree>
    <p:extLst>
      <p:ext uri="{BB962C8B-B14F-4D97-AF65-F5344CB8AC3E}">
        <p14:creationId xmlns:p14="http://schemas.microsoft.com/office/powerpoint/2010/main" val="1491383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7CA8631-DEF3-4526-827F-FA49CC86870B}" type="datetimeFigureOut">
              <a:rPr lang="zh-CN" altLang="en-US" smtClean="0"/>
              <a:t>2018/2/11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87B5E90-17EB-43A2-B213-CDFED28D956D}" type="slidenum">
              <a:rPr lang="zh-CN" altLang="en-US" smtClean="0"/>
              <a:t>‹#›</a:t>
            </a:fld>
            <a:endParaRPr lang="zh-CN" altLang="en-US"/>
          </a:p>
        </p:txBody>
      </p:sp>
    </p:spTree>
    <p:extLst>
      <p:ext uri="{BB962C8B-B14F-4D97-AF65-F5344CB8AC3E}">
        <p14:creationId xmlns:p14="http://schemas.microsoft.com/office/powerpoint/2010/main" val="1961570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CA8631-DEF3-4526-827F-FA49CC86870B}" type="datetimeFigureOut">
              <a:rPr lang="zh-CN" altLang="en-US" smtClean="0"/>
              <a:t>2018/2/11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87B5E90-17EB-43A2-B213-CDFED28D956D}" type="slidenum">
              <a:rPr lang="zh-CN" altLang="en-US" smtClean="0"/>
              <a:t>‹#›</a:t>
            </a:fld>
            <a:endParaRPr lang="zh-CN" altLang="en-US"/>
          </a:p>
        </p:txBody>
      </p:sp>
    </p:spTree>
    <p:extLst>
      <p:ext uri="{BB962C8B-B14F-4D97-AF65-F5344CB8AC3E}">
        <p14:creationId xmlns:p14="http://schemas.microsoft.com/office/powerpoint/2010/main" val="839124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zh-CN" altLang="en-US"/>
              <a:t>单击此处编辑母版标题样式</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7CA8631-DEF3-4526-827F-FA49CC86870B}" type="datetimeFigureOut">
              <a:rPr lang="zh-CN" altLang="en-US" smtClean="0"/>
              <a:t>2018/2/11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87B5E90-17EB-43A2-B213-CDFED28D956D}" type="slidenum">
              <a:rPr lang="zh-CN" altLang="en-US" smtClean="0"/>
              <a:t>‹#›</a:t>
            </a:fld>
            <a:endParaRPr lang="zh-CN" altLang="en-US"/>
          </a:p>
        </p:txBody>
      </p:sp>
    </p:spTree>
    <p:extLst>
      <p:ext uri="{BB962C8B-B14F-4D97-AF65-F5344CB8AC3E}">
        <p14:creationId xmlns:p14="http://schemas.microsoft.com/office/powerpoint/2010/main" val="1135877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7CA8631-DEF3-4526-827F-FA49CC86870B}" type="datetimeFigureOut">
              <a:rPr lang="zh-CN" altLang="en-US" smtClean="0"/>
              <a:t>2018/2/11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87B5E90-17EB-43A2-B213-CDFED28D956D}" type="slidenum">
              <a:rPr lang="zh-CN" altLang="en-US" smtClean="0"/>
              <a:t>‹#›</a:t>
            </a:fld>
            <a:endParaRPr lang="zh-CN" altLang="en-US"/>
          </a:p>
        </p:txBody>
      </p:sp>
    </p:spTree>
    <p:extLst>
      <p:ext uri="{BB962C8B-B14F-4D97-AF65-F5344CB8AC3E}">
        <p14:creationId xmlns:p14="http://schemas.microsoft.com/office/powerpoint/2010/main" val="2602552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7CA8631-DEF3-4526-827F-FA49CC86870B}" type="datetimeFigureOut">
              <a:rPr lang="zh-CN" altLang="en-US" smtClean="0"/>
              <a:t>2018/2/11</a:t>
            </a:fld>
            <a:endParaRPr lang="zh-CN" alt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87B5E90-17EB-43A2-B213-CDFED28D956D}" type="slidenum">
              <a:rPr lang="zh-CN" altLang="en-US" smtClean="0"/>
              <a:t>‹#›</a:t>
            </a:fld>
            <a:endParaRPr lang="zh-CN" altLang="en-US"/>
          </a:p>
        </p:txBody>
      </p:sp>
    </p:spTree>
    <p:extLst>
      <p:ext uri="{BB962C8B-B14F-4D97-AF65-F5344CB8AC3E}">
        <p14:creationId xmlns:p14="http://schemas.microsoft.com/office/powerpoint/2010/main" val="325804053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586809A-A936-4CEB-8F9C-228A6A091194}"/>
              </a:ext>
            </a:extLst>
          </p:cNvPr>
          <p:cNvSpPr>
            <a:spLocks noGrp="1"/>
          </p:cNvSpPr>
          <p:nvPr>
            <p:ph type="ctrTitle"/>
          </p:nvPr>
        </p:nvSpPr>
        <p:spPr/>
        <p:txBody>
          <a:bodyPr/>
          <a:lstStyle/>
          <a:p>
            <a:r>
              <a:rPr lang="en-US" altLang="zh-CN" dirty="0" err="1"/>
              <a:t>datastruct</a:t>
            </a:r>
            <a:endParaRPr lang="zh-CN" altLang="en-US" dirty="0"/>
          </a:p>
        </p:txBody>
      </p:sp>
      <p:sp>
        <p:nvSpPr>
          <p:cNvPr id="3" name="副标题 2">
            <a:extLst>
              <a:ext uri="{FF2B5EF4-FFF2-40B4-BE49-F238E27FC236}">
                <a16:creationId xmlns:a16="http://schemas.microsoft.com/office/drawing/2014/main" xmlns="" id="{D5342C01-12D9-4EBF-9B95-5D42887E0C3C}"/>
              </a:ext>
            </a:extLst>
          </p:cNvPr>
          <p:cNvSpPr>
            <a:spLocks noGrp="1"/>
          </p:cNvSpPr>
          <p:nvPr>
            <p:ph type="subTitle" idx="1"/>
          </p:nvPr>
        </p:nvSpPr>
        <p:spPr/>
        <p:txBody>
          <a:bodyPr/>
          <a:lstStyle/>
          <a:p>
            <a:r>
              <a:rPr lang="zh-CN" altLang="en-US" dirty="0"/>
              <a:t>石家庄二中 李毓浩</a:t>
            </a:r>
          </a:p>
        </p:txBody>
      </p:sp>
    </p:spTree>
    <p:extLst>
      <p:ext uri="{BB962C8B-B14F-4D97-AF65-F5344CB8AC3E}">
        <p14:creationId xmlns:p14="http://schemas.microsoft.com/office/powerpoint/2010/main" val="3052788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EEFF058-EFF5-4547-9C5F-B4744814E1A1}"/>
              </a:ext>
            </a:extLst>
          </p:cNvPr>
          <p:cNvSpPr>
            <a:spLocks noGrp="1"/>
          </p:cNvSpPr>
          <p:nvPr>
            <p:ph type="title"/>
          </p:nvPr>
        </p:nvSpPr>
        <p:spPr/>
        <p:txBody>
          <a:bodyPr/>
          <a:lstStyle/>
          <a:p>
            <a:r>
              <a:rPr lang="en-US" altLang="zh-CN" dirty="0"/>
              <a:t>bzoj1453</a:t>
            </a:r>
            <a:endParaRPr lang="zh-CN" altLang="en-US" dirty="0"/>
          </a:p>
        </p:txBody>
      </p:sp>
      <p:pic>
        <p:nvPicPr>
          <p:cNvPr id="5" name="内容占位符 4">
            <a:extLst>
              <a:ext uri="{FF2B5EF4-FFF2-40B4-BE49-F238E27FC236}">
                <a16:creationId xmlns:a16="http://schemas.microsoft.com/office/drawing/2014/main" xmlns="" id="{1D6EA1D0-4696-4D20-A56E-913A2C12D4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400" y="1935921"/>
            <a:ext cx="4613850" cy="3695700"/>
          </a:xfrm>
        </p:spPr>
      </p:pic>
      <p:pic>
        <p:nvPicPr>
          <p:cNvPr id="7" name="图片 6">
            <a:extLst>
              <a:ext uri="{FF2B5EF4-FFF2-40B4-BE49-F238E27FC236}">
                <a16:creationId xmlns:a16="http://schemas.microsoft.com/office/drawing/2014/main" xmlns="" id="{01CC87FD-B49B-4415-8163-6BE9AFC57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250" y="1935921"/>
            <a:ext cx="6487261" cy="3695700"/>
          </a:xfrm>
          <a:prstGeom prst="rect">
            <a:avLst/>
          </a:prstGeom>
        </p:spPr>
      </p:pic>
    </p:spTree>
    <p:extLst>
      <p:ext uri="{BB962C8B-B14F-4D97-AF65-F5344CB8AC3E}">
        <p14:creationId xmlns:p14="http://schemas.microsoft.com/office/powerpoint/2010/main" val="557349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2340AC1-B99E-4116-BAE0-176616DD8BD0}"/>
              </a:ext>
            </a:extLst>
          </p:cNvPr>
          <p:cNvSpPr>
            <a:spLocks noGrp="1"/>
          </p:cNvSpPr>
          <p:nvPr>
            <p:ph type="title"/>
          </p:nvPr>
        </p:nvSpPr>
        <p:spPr/>
        <p:txBody>
          <a:bodyPr/>
          <a:lstStyle/>
          <a:p>
            <a:r>
              <a:rPr lang="en-US" altLang="zh-CN" dirty="0"/>
              <a:t>bzoj3165</a:t>
            </a:r>
            <a:endParaRPr lang="zh-CN" altLang="en-US" dirty="0"/>
          </a:p>
        </p:txBody>
      </p:sp>
      <p:sp>
        <p:nvSpPr>
          <p:cNvPr id="3" name="内容占位符 2">
            <a:extLst>
              <a:ext uri="{FF2B5EF4-FFF2-40B4-BE49-F238E27FC236}">
                <a16:creationId xmlns:a16="http://schemas.microsoft.com/office/drawing/2014/main" xmlns="" id="{E9F3BFFD-ABA5-41C2-99A7-AA716E054E19}"/>
              </a:ext>
            </a:extLst>
          </p:cNvPr>
          <p:cNvSpPr>
            <a:spLocks noGrp="1"/>
          </p:cNvSpPr>
          <p:nvPr>
            <p:ph idx="1"/>
          </p:nvPr>
        </p:nvSpPr>
        <p:spPr/>
        <p:txBody>
          <a:bodyPr/>
          <a:lstStyle/>
          <a:p>
            <a:r>
              <a:rPr lang="zh-CN" altLang="en-US" dirty="0">
                <a:effectLst/>
              </a:rPr>
              <a:t>要求在平面直角坐标系下维护两个操作： </a:t>
            </a:r>
            <a:r>
              <a:rPr lang="zh-CN" altLang="en-US" dirty="0"/>
              <a:t/>
            </a:r>
            <a:br>
              <a:rPr lang="zh-CN" altLang="en-US" dirty="0"/>
            </a:br>
            <a:r>
              <a:rPr lang="en-US" altLang="zh-CN" dirty="0">
                <a:effectLst/>
              </a:rPr>
              <a:t>1.</a:t>
            </a:r>
            <a:r>
              <a:rPr lang="zh-CN" altLang="en-US" dirty="0">
                <a:effectLst/>
              </a:rPr>
              <a:t>在平面上加入一条线段。记第</a:t>
            </a:r>
            <a:r>
              <a:rPr lang="en-US" altLang="zh-CN" dirty="0" err="1">
                <a:effectLst/>
              </a:rPr>
              <a:t>i</a:t>
            </a:r>
            <a:r>
              <a:rPr lang="zh-CN" altLang="en-US" dirty="0">
                <a:effectLst/>
              </a:rPr>
              <a:t>条被插入的线段的标号为</a:t>
            </a:r>
            <a:r>
              <a:rPr lang="en-US" altLang="zh-CN" dirty="0" err="1">
                <a:effectLst/>
              </a:rPr>
              <a:t>i</a:t>
            </a:r>
            <a:r>
              <a:rPr lang="zh-CN" altLang="en-US" dirty="0">
                <a:effectLst/>
              </a:rPr>
              <a:t>。 </a:t>
            </a:r>
            <a:r>
              <a:rPr lang="zh-CN" altLang="en-US" dirty="0"/>
              <a:t/>
            </a:r>
            <a:br>
              <a:rPr lang="zh-CN" altLang="en-US" dirty="0"/>
            </a:br>
            <a:r>
              <a:rPr lang="en-US" altLang="zh-CN" dirty="0">
                <a:effectLst/>
              </a:rPr>
              <a:t>2.</a:t>
            </a:r>
            <a:r>
              <a:rPr lang="zh-CN" altLang="en-US" dirty="0">
                <a:effectLst/>
              </a:rPr>
              <a:t>给定一个数</a:t>
            </a:r>
            <a:r>
              <a:rPr lang="en-US" altLang="zh-CN" dirty="0">
                <a:effectLst/>
              </a:rPr>
              <a:t>k,</a:t>
            </a:r>
            <a:r>
              <a:rPr lang="zh-CN" altLang="en-US" dirty="0">
                <a:effectLst/>
              </a:rPr>
              <a:t>询问与直线 </a:t>
            </a:r>
            <a:r>
              <a:rPr lang="en-US" altLang="zh-CN" dirty="0">
                <a:effectLst/>
              </a:rPr>
              <a:t>x = k</a:t>
            </a:r>
            <a:r>
              <a:rPr lang="zh-CN" altLang="en-US" dirty="0">
                <a:effectLst/>
              </a:rPr>
              <a:t>相交的线段中，交点最靠上的线段的编号。</a:t>
            </a:r>
            <a:endParaRPr lang="en-US" altLang="zh-CN" dirty="0">
              <a:effectLst/>
            </a:endParaRPr>
          </a:p>
          <a:p>
            <a:r>
              <a:rPr lang="zh-CN" altLang="en-US" dirty="0">
                <a:effectLst/>
              </a:rPr>
              <a:t>强制在线  </a:t>
            </a:r>
            <a:endParaRPr lang="en-US" altLang="zh-CN" dirty="0">
              <a:effectLst/>
            </a:endParaRPr>
          </a:p>
          <a:p>
            <a:r>
              <a:rPr lang="es-ES" altLang="zh-CN" dirty="0">
                <a:effectLst/>
              </a:rPr>
              <a:t>1 ≤ n ≤ 10^5 , 1 ≤  k, x0, x1 ≤ 39989, 1 ≤ y0 ≤ y1 ≤ 10^9</a:t>
            </a:r>
            <a:r>
              <a:rPr lang="zh-CN" altLang="es-ES" dirty="0">
                <a:effectLst/>
              </a:rPr>
              <a:t>。</a:t>
            </a:r>
            <a:endParaRPr lang="zh-CN" altLang="en-US" dirty="0"/>
          </a:p>
        </p:txBody>
      </p:sp>
    </p:spTree>
    <p:extLst>
      <p:ext uri="{BB962C8B-B14F-4D97-AF65-F5344CB8AC3E}">
        <p14:creationId xmlns:p14="http://schemas.microsoft.com/office/powerpoint/2010/main" val="3964880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3E998FA-DD1D-4F3B-99A0-98F7E9D5D0B5}"/>
              </a:ext>
            </a:extLst>
          </p:cNvPr>
          <p:cNvSpPr>
            <a:spLocks noGrp="1"/>
          </p:cNvSpPr>
          <p:nvPr>
            <p:ph type="title"/>
          </p:nvPr>
        </p:nvSpPr>
        <p:spPr/>
        <p:txBody>
          <a:bodyPr/>
          <a:lstStyle/>
          <a:p>
            <a:r>
              <a:rPr lang="en-US" altLang="zh-CN" dirty="0"/>
              <a:t>Bzoj3165</a:t>
            </a:r>
            <a:endParaRPr lang="zh-CN" altLang="en-US" dirty="0"/>
          </a:p>
        </p:txBody>
      </p:sp>
      <p:sp>
        <p:nvSpPr>
          <p:cNvPr id="3" name="内容占位符 2">
            <a:extLst>
              <a:ext uri="{FF2B5EF4-FFF2-40B4-BE49-F238E27FC236}">
                <a16:creationId xmlns:a16="http://schemas.microsoft.com/office/drawing/2014/main" xmlns="" id="{A62506AB-B81E-40D1-80CA-A64BD5BB81F6}"/>
              </a:ext>
            </a:extLst>
          </p:cNvPr>
          <p:cNvSpPr>
            <a:spLocks noGrp="1"/>
          </p:cNvSpPr>
          <p:nvPr>
            <p:ph idx="1"/>
          </p:nvPr>
        </p:nvSpPr>
        <p:spPr/>
        <p:txBody>
          <a:bodyPr>
            <a:normAutofit fontScale="92500" lnSpcReduction="20000"/>
          </a:bodyPr>
          <a:lstStyle/>
          <a:p>
            <a:r>
              <a:rPr lang="zh-CN" altLang="en-US" dirty="0"/>
              <a:t>按照</a:t>
            </a:r>
            <a:r>
              <a:rPr lang="en-US" altLang="zh-CN" dirty="0"/>
              <a:t>x</a:t>
            </a:r>
            <a:r>
              <a:rPr lang="zh-CN" altLang="en-US" dirty="0"/>
              <a:t>坐标建立一棵线段树，每个节点记录覆盖这个区间的是那个线段</a:t>
            </a:r>
            <a:endParaRPr lang="en-US" altLang="zh-CN" dirty="0"/>
          </a:p>
          <a:p>
            <a:r>
              <a:rPr lang="zh-CN" altLang="en-US" dirty="0"/>
              <a:t>如果当前插入的线段覆盖了整个区间，便于这个区间进行比较，如果两个线段不交，直接替换即可，下面讨论相交的情况，思路是类似标记永久化的思路。</a:t>
            </a:r>
            <a:endParaRPr lang="en-US" altLang="zh-CN" dirty="0"/>
          </a:p>
          <a:p>
            <a:r>
              <a:rPr lang="zh-CN" altLang="en-US" dirty="0"/>
              <a:t>如果交点在该区间的中点左面，则右面谁高这个区间保留谁，将另一个线段下放这个区间的左儿子，交点在右面的情况同理。</a:t>
            </a:r>
            <a:endParaRPr lang="en-US" altLang="zh-CN" dirty="0"/>
          </a:p>
          <a:p>
            <a:r>
              <a:rPr lang="zh-CN" altLang="en-US" dirty="0"/>
              <a:t>查询的时候对于一个</a:t>
            </a:r>
            <a:r>
              <a:rPr lang="en-US" altLang="zh-CN" dirty="0"/>
              <a:t>x</a:t>
            </a:r>
            <a:r>
              <a:rPr lang="zh-CN" altLang="en-US" dirty="0"/>
              <a:t>从根节点一路查到叶子节点，拜访到的每个节点中保存的线段都更新一下答案即可。</a:t>
            </a:r>
            <a:endParaRPr lang="en-US" altLang="zh-CN" dirty="0"/>
          </a:p>
          <a:p>
            <a:r>
              <a:rPr lang="zh-CN" altLang="en-US" dirty="0"/>
              <a:t>相交时之所以这么处理，是因为右面较高的线段一定覆盖了右儿子对应的区间，查询时在当前区间即可更新答案，不用下放。</a:t>
            </a:r>
            <a:endParaRPr lang="en-US" altLang="zh-CN" dirty="0"/>
          </a:p>
          <a:p>
            <a:r>
              <a:rPr lang="zh-CN" altLang="en-US" dirty="0"/>
              <a:t>修改复杂度</a:t>
            </a:r>
            <a:r>
              <a:rPr lang="en-US" altLang="zh-CN" dirty="0"/>
              <a:t>nlog^2n</a:t>
            </a:r>
            <a:r>
              <a:rPr lang="zh-CN" altLang="en-US" dirty="0"/>
              <a:t>，查询复杂度</a:t>
            </a:r>
            <a:r>
              <a:rPr lang="en-US" altLang="zh-CN" dirty="0" err="1"/>
              <a:t>nlogn</a:t>
            </a:r>
            <a:endParaRPr lang="en-US" altLang="zh-CN" dirty="0"/>
          </a:p>
        </p:txBody>
      </p:sp>
    </p:spTree>
    <p:extLst>
      <p:ext uri="{BB962C8B-B14F-4D97-AF65-F5344CB8AC3E}">
        <p14:creationId xmlns:p14="http://schemas.microsoft.com/office/powerpoint/2010/main" val="1895089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22809D4-B400-47EC-AD39-D3FFF921D879}"/>
              </a:ext>
            </a:extLst>
          </p:cNvPr>
          <p:cNvSpPr>
            <a:spLocks noGrp="1"/>
          </p:cNvSpPr>
          <p:nvPr>
            <p:ph type="title"/>
          </p:nvPr>
        </p:nvSpPr>
        <p:spPr/>
        <p:txBody>
          <a:bodyPr/>
          <a:lstStyle/>
          <a:p>
            <a:r>
              <a:rPr lang="zh-CN" altLang="en-US" dirty="0"/>
              <a:t>主席树</a:t>
            </a:r>
          </a:p>
        </p:txBody>
      </p:sp>
      <p:sp>
        <p:nvSpPr>
          <p:cNvPr id="4" name="文本占位符 3">
            <a:extLst>
              <a:ext uri="{FF2B5EF4-FFF2-40B4-BE49-F238E27FC236}">
                <a16:creationId xmlns:a16="http://schemas.microsoft.com/office/drawing/2014/main" xmlns="" id="{425C09E9-D5FC-43B6-8714-A0E8DAABFB13}"/>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28825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AAA5322-B39F-464E-A07C-BD58F82E2813}"/>
              </a:ext>
            </a:extLst>
          </p:cNvPr>
          <p:cNvSpPr>
            <a:spLocks noGrp="1"/>
          </p:cNvSpPr>
          <p:nvPr>
            <p:ph type="title"/>
          </p:nvPr>
        </p:nvSpPr>
        <p:spPr/>
        <p:txBody>
          <a:bodyPr/>
          <a:lstStyle/>
          <a:p>
            <a:r>
              <a:rPr lang="en-US" altLang="zh-CN" dirty="0"/>
              <a:t>bzoj3524: [Poi2014]Couriers</a:t>
            </a:r>
            <a:endParaRPr lang="zh-CN" altLang="en-US" dirty="0"/>
          </a:p>
        </p:txBody>
      </p:sp>
      <p:sp>
        <p:nvSpPr>
          <p:cNvPr id="3" name="内容占位符 2">
            <a:extLst>
              <a:ext uri="{FF2B5EF4-FFF2-40B4-BE49-F238E27FC236}">
                <a16:creationId xmlns:a16="http://schemas.microsoft.com/office/drawing/2014/main" xmlns="" id="{8CFF384E-6948-4BF0-8771-E0E574047987}"/>
              </a:ext>
            </a:extLst>
          </p:cNvPr>
          <p:cNvSpPr>
            <a:spLocks noGrp="1"/>
          </p:cNvSpPr>
          <p:nvPr>
            <p:ph idx="1"/>
          </p:nvPr>
        </p:nvSpPr>
        <p:spPr/>
        <p:txBody>
          <a:bodyPr/>
          <a:lstStyle/>
          <a:p>
            <a:r>
              <a:rPr lang="zh-CN" altLang="en-US" dirty="0">
                <a:effectLst/>
              </a:rPr>
              <a:t>给一个长度为</a:t>
            </a:r>
            <a:r>
              <a:rPr lang="en-US" altLang="zh-CN" dirty="0">
                <a:effectLst/>
              </a:rPr>
              <a:t>n</a:t>
            </a:r>
            <a:r>
              <a:rPr lang="zh-CN" altLang="en-US" dirty="0">
                <a:effectLst/>
              </a:rPr>
              <a:t>的序列</a:t>
            </a:r>
            <a:r>
              <a:rPr lang="en-US" altLang="zh-CN" dirty="0">
                <a:effectLst/>
              </a:rPr>
              <a:t>a</a:t>
            </a:r>
            <a:r>
              <a:rPr lang="zh-CN" altLang="en-US" dirty="0">
                <a:effectLst/>
              </a:rPr>
              <a:t>。</a:t>
            </a:r>
            <a:r>
              <a:rPr lang="en-US" altLang="zh-CN" dirty="0">
                <a:effectLst/>
              </a:rPr>
              <a:t>1≤a[</a:t>
            </a:r>
            <a:r>
              <a:rPr lang="en-US" altLang="zh-CN" dirty="0" err="1">
                <a:effectLst/>
              </a:rPr>
              <a:t>i</a:t>
            </a:r>
            <a:r>
              <a:rPr lang="en-US" altLang="zh-CN" dirty="0">
                <a:effectLst/>
              </a:rPr>
              <a:t>]≤n</a:t>
            </a:r>
            <a:r>
              <a:rPr lang="zh-CN" altLang="en-US" dirty="0">
                <a:effectLst/>
              </a:rPr>
              <a:t>。</a:t>
            </a:r>
            <a:r>
              <a:rPr lang="zh-CN" altLang="en-US" dirty="0"/>
              <a:t/>
            </a:r>
            <a:br>
              <a:rPr lang="zh-CN" altLang="en-US" dirty="0"/>
            </a:br>
            <a:r>
              <a:rPr lang="en-US" altLang="zh-CN" dirty="0">
                <a:effectLst/>
              </a:rPr>
              <a:t>m</a:t>
            </a:r>
            <a:r>
              <a:rPr lang="zh-CN" altLang="en-US" dirty="0">
                <a:effectLst/>
              </a:rPr>
              <a:t>组询问，每次询问一个区间</a:t>
            </a:r>
            <a:r>
              <a:rPr lang="en-US" altLang="zh-CN" dirty="0">
                <a:effectLst/>
              </a:rPr>
              <a:t>[</a:t>
            </a:r>
            <a:r>
              <a:rPr lang="en-US" altLang="zh-CN" dirty="0" err="1">
                <a:effectLst/>
              </a:rPr>
              <a:t>l,r</a:t>
            </a:r>
            <a:r>
              <a:rPr lang="en-US" altLang="zh-CN" dirty="0">
                <a:effectLst/>
              </a:rPr>
              <a:t>]</a:t>
            </a:r>
            <a:r>
              <a:rPr lang="zh-CN" altLang="en-US" dirty="0">
                <a:effectLst/>
              </a:rPr>
              <a:t>，是否存在一个数在</a:t>
            </a:r>
            <a:r>
              <a:rPr lang="en-US" altLang="zh-CN" dirty="0">
                <a:effectLst/>
              </a:rPr>
              <a:t>[</a:t>
            </a:r>
            <a:r>
              <a:rPr lang="en-US" altLang="zh-CN" dirty="0" err="1">
                <a:effectLst/>
              </a:rPr>
              <a:t>l,r</a:t>
            </a:r>
            <a:r>
              <a:rPr lang="en-US" altLang="zh-CN" dirty="0">
                <a:effectLst/>
              </a:rPr>
              <a:t>]</a:t>
            </a:r>
            <a:r>
              <a:rPr lang="zh-CN" altLang="en-US" dirty="0">
                <a:effectLst/>
              </a:rPr>
              <a:t>中出现的次数大于</a:t>
            </a:r>
            <a:r>
              <a:rPr lang="en-US" altLang="zh-CN" dirty="0">
                <a:effectLst/>
              </a:rPr>
              <a:t>(r-l+1)/2</a:t>
            </a:r>
            <a:r>
              <a:rPr lang="zh-CN" altLang="en-US" dirty="0">
                <a:effectLst/>
              </a:rPr>
              <a:t>。如果存在，输出这个数，否则输出</a:t>
            </a:r>
            <a:r>
              <a:rPr lang="en-US" altLang="zh-CN" dirty="0">
                <a:effectLst/>
              </a:rPr>
              <a:t>0</a:t>
            </a:r>
            <a:r>
              <a:rPr lang="zh-CN" altLang="en-US" dirty="0">
                <a:effectLst/>
              </a:rPr>
              <a:t>。</a:t>
            </a:r>
            <a:endParaRPr lang="en-US" altLang="zh-CN" dirty="0">
              <a:effectLst/>
            </a:endParaRPr>
          </a:p>
          <a:p>
            <a:r>
              <a:rPr lang="en-US" altLang="zh-CN" dirty="0">
                <a:effectLst/>
              </a:rPr>
              <a:t>n,m≤500000</a:t>
            </a:r>
            <a:endParaRPr lang="zh-CN" altLang="en-US" dirty="0"/>
          </a:p>
        </p:txBody>
      </p:sp>
    </p:spTree>
    <p:extLst>
      <p:ext uri="{BB962C8B-B14F-4D97-AF65-F5344CB8AC3E}">
        <p14:creationId xmlns:p14="http://schemas.microsoft.com/office/powerpoint/2010/main" val="3829655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DAA1A6D-9F58-4DEF-B373-A077C9C99F06}"/>
              </a:ext>
            </a:extLst>
          </p:cNvPr>
          <p:cNvSpPr>
            <a:spLocks noGrp="1"/>
          </p:cNvSpPr>
          <p:nvPr>
            <p:ph type="title"/>
          </p:nvPr>
        </p:nvSpPr>
        <p:spPr/>
        <p:txBody>
          <a:bodyPr/>
          <a:lstStyle/>
          <a:p>
            <a:r>
              <a:rPr lang="en-US" altLang="zh-CN" dirty="0"/>
              <a:t>bzoj3524: [Poi2014]Couriers</a:t>
            </a:r>
            <a:endParaRPr lang="zh-CN" altLang="en-US" dirty="0"/>
          </a:p>
        </p:txBody>
      </p:sp>
      <p:sp>
        <p:nvSpPr>
          <p:cNvPr id="3" name="内容占位符 2">
            <a:extLst>
              <a:ext uri="{FF2B5EF4-FFF2-40B4-BE49-F238E27FC236}">
                <a16:creationId xmlns:a16="http://schemas.microsoft.com/office/drawing/2014/main" xmlns="" id="{19BBA91E-109B-4F82-B2AB-4610273574CA}"/>
              </a:ext>
            </a:extLst>
          </p:cNvPr>
          <p:cNvSpPr>
            <a:spLocks noGrp="1"/>
          </p:cNvSpPr>
          <p:nvPr>
            <p:ph idx="1"/>
          </p:nvPr>
        </p:nvSpPr>
        <p:spPr/>
        <p:txBody>
          <a:bodyPr/>
          <a:lstStyle/>
          <a:p>
            <a:r>
              <a:rPr lang="zh-CN" altLang="en-US" dirty="0"/>
              <a:t>裸的主席树</a:t>
            </a:r>
          </a:p>
        </p:txBody>
      </p:sp>
    </p:spTree>
    <p:extLst>
      <p:ext uri="{BB962C8B-B14F-4D97-AF65-F5344CB8AC3E}">
        <p14:creationId xmlns:p14="http://schemas.microsoft.com/office/powerpoint/2010/main" val="2304202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B9609D7-0B3F-44FA-83DF-86C39BEEB405}"/>
              </a:ext>
            </a:extLst>
          </p:cNvPr>
          <p:cNvSpPr>
            <a:spLocks noGrp="1"/>
          </p:cNvSpPr>
          <p:nvPr>
            <p:ph type="title"/>
          </p:nvPr>
        </p:nvSpPr>
        <p:spPr/>
        <p:txBody>
          <a:bodyPr/>
          <a:lstStyle/>
          <a:p>
            <a:r>
              <a:rPr lang="en-US" altLang="zh-CN" dirty="0"/>
              <a:t>bzoj</a:t>
            </a:r>
            <a:r>
              <a:rPr lang="en-US" altLang="zh-CN" dirty="0">
                <a:effectLst/>
              </a:rPr>
              <a:t>1146: [CTSC2008]</a:t>
            </a:r>
            <a:r>
              <a:rPr lang="zh-CN" altLang="en-US" dirty="0">
                <a:effectLst/>
              </a:rPr>
              <a:t>网络管理</a:t>
            </a:r>
            <a:r>
              <a:rPr lang="en-US" altLang="zh-CN" dirty="0">
                <a:effectLst/>
              </a:rPr>
              <a:t>Network</a:t>
            </a:r>
            <a:endParaRPr lang="zh-CN" altLang="en-US" dirty="0"/>
          </a:p>
        </p:txBody>
      </p:sp>
      <p:sp>
        <p:nvSpPr>
          <p:cNvPr id="3" name="内容占位符 2">
            <a:extLst>
              <a:ext uri="{FF2B5EF4-FFF2-40B4-BE49-F238E27FC236}">
                <a16:creationId xmlns:a16="http://schemas.microsoft.com/office/drawing/2014/main" xmlns="" id="{26173D99-DD3C-4CDB-8F67-1685E087F5CE}"/>
              </a:ext>
            </a:extLst>
          </p:cNvPr>
          <p:cNvSpPr>
            <a:spLocks noGrp="1"/>
          </p:cNvSpPr>
          <p:nvPr>
            <p:ph idx="1"/>
          </p:nvPr>
        </p:nvSpPr>
        <p:spPr/>
        <p:txBody>
          <a:bodyPr/>
          <a:lstStyle/>
          <a:p>
            <a:r>
              <a:rPr lang="zh-CN" altLang="en-US" dirty="0"/>
              <a:t>树上带修改第</a:t>
            </a:r>
            <a:r>
              <a:rPr lang="en-US" altLang="zh-CN" dirty="0"/>
              <a:t>k</a:t>
            </a:r>
            <a:r>
              <a:rPr lang="zh-CN" altLang="en-US" dirty="0"/>
              <a:t>大</a:t>
            </a:r>
            <a:endParaRPr lang="en-US" altLang="zh-CN" dirty="0"/>
          </a:p>
          <a:p>
            <a:r>
              <a:rPr lang="en-US" altLang="zh-CN" dirty="0">
                <a:effectLst/>
              </a:rPr>
              <a:t>N,Q&lt;=80000</a:t>
            </a:r>
          </a:p>
          <a:p>
            <a:endParaRPr lang="zh-CN" altLang="en-US" dirty="0"/>
          </a:p>
        </p:txBody>
      </p:sp>
    </p:spTree>
    <p:extLst>
      <p:ext uri="{BB962C8B-B14F-4D97-AF65-F5344CB8AC3E}">
        <p14:creationId xmlns:p14="http://schemas.microsoft.com/office/powerpoint/2010/main" val="1019750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FED820D-BB8B-4504-846B-B01CF1B138EB}"/>
              </a:ext>
            </a:extLst>
          </p:cNvPr>
          <p:cNvSpPr>
            <a:spLocks noGrp="1"/>
          </p:cNvSpPr>
          <p:nvPr>
            <p:ph type="title"/>
          </p:nvPr>
        </p:nvSpPr>
        <p:spPr/>
        <p:txBody>
          <a:bodyPr/>
          <a:lstStyle/>
          <a:p>
            <a:r>
              <a:rPr lang="en-US" altLang="zh-CN" dirty="0"/>
              <a:t>bzoj1146: [CTSC2008]</a:t>
            </a:r>
            <a:r>
              <a:rPr lang="zh-CN" altLang="en-US" dirty="0"/>
              <a:t>网络管理</a:t>
            </a:r>
            <a:r>
              <a:rPr lang="en-US" altLang="zh-CN" dirty="0"/>
              <a:t>Network</a:t>
            </a:r>
            <a:endParaRPr lang="zh-CN" altLang="en-US" dirty="0"/>
          </a:p>
        </p:txBody>
      </p:sp>
      <p:sp>
        <p:nvSpPr>
          <p:cNvPr id="3" name="内容占位符 2">
            <a:extLst>
              <a:ext uri="{FF2B5EF4-FFF2-40B4-BE49-F238E27FC236}">
                <a16:creationId xmlns:a16="http://schemas.microsoft.com/office/drawing/2014/main" xmlns="" id="{134DF921-3457-47F7-87FD-B794C48111BF}"/>
              </a:ext>
            </a:extLst>
          </p:cNvPr>
          <p:cNvSpPr>
            <a:spLocks noGrp="1"/>
          </p:cNvSpPr>
          <p:nvPr>
            <p:ph idx="1"/>
          </p:nvPr>
        </p:nvSpPr>
        <p:spPr/>
        <p:txBody>
          <a:bodyPr/>
          <a:lstStyle/>
          <a:p>
            <a:r>
              <a:rPr lang="en-US" altLang="zh-CN" dirty="0" err="1"/>
              <a:t>Dfs</a:t>
            </a:r>
            <a:r>
              <a:rPr lang="zh-CN" altLang="en-US" dirty="0"/>
              <a:t>序</a:t>
            </a:r>
            <a:r>
              <a:rPr lang="en-US" altLang="zh-CN" dirty="0"/>
              <a:t>+</a:t>
            </a:r>
            <a:r>
              <a:rPr lang="zh-CN" altLang="en-US" dirty="0"/>
              <a:t>树状数组维护可修改主席树</a:t>
            </a:r>
          </a:p>
        </p:txBody>
      </p:sp>
    </p:spTree>
    <p:extLst>
      <p:ext uri="{BB962C8B-B14F-4D97-AF65-F5344CB8AC3E}">
        <p14:creationId xmlns:p14="http://schemas.microsoft.com/office/powerpoint/2010/main" val="2917691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01FCDCF-CAC8-454A-8646-67FA9D20418C}"/>
              </a:ext>
            </a:extLst>
          </p:cNvPr>
          <p:cNvSpPr>
            <a:spLocks noGrp="1"/>
          </p:cNvSpPr>
          <p:nvPr>
            <p:ph type="title"/>
          </p:nvPr>
        </p:nvSpPr>
        <p:spPr/>
        <p:txBody>
          <a:bodyPr/>
          <a:lstStyle/>
          <a:p>
            <a:r>
              <a:rPr lang="en-US" altLang="zh-CN" dirty="0"/>
              <a:t>bzoj</a:t>
            </a:r>
            <a:r>
              <a:rPr lang="en-US" altLang="zh-CN" dirty="0">
                <a:effectLst/>
              </a:rPr>
              <a:t>2653: middle</a:t>
            </a:r>
            <a:endParaRPr lang="zh-CN" altLang="en-US" dirty="0"/>
          </a:p>
        </p:txBody>
      </p:sp>
      <p:sp>
        <p:nvSpPr>
          <p:cNvPr id="3" name="内容占位符 2">
            <a:extLst>
              <a:ext uri="{FF2B5EF4-FFF2-40B4-BE49-F238E27FC236}">
                <a16:creationId xmlns:a16="http://schemas.microsoft.com/office/drawing/2014/main" xmlns="" id="{AE7F1AB4-3D93-4D4C-B43E-B2F9EC3C918F}"/>
              </a:ext>
            </a:extLst>
          </p:cNvPr>
          <p:cNvSpPr>
            <a:spLocks noGrp="1"/>
          </p:cNvSpPr>
          <p:nvPr>
            <p:ph idx="1"/>
          </p:nvPr>
        </p:nvSpPr>
        <p:spPr/>
        <p:txBody>
          <a:bodyPr/>
          <a:lstStyle/>
          <a:p>
            <a:r>
              <a:rPr lang="zh-CN" altLang="en-US" dirty="0"/>
              <a:t>一个长度为</a:t>
            </a:r>
            <a:r>
              <a:rPr lang="en-US" altLang="zh-CN" dirty="0"/>
              <a:t>n</a:t>
            </a:r>
            <a:r>
              <a:rPr lang="zh-CN" altLang="en-US" dirty="0"/>
              <a:t>的序列</a:t>
            </a:r>
            <a:r>
              <a:rPr lang="en-US" altLang="zh-CN" dirty="0"/>
              <a:t>a</a:t>
            </a:r>
            <a:r>
              <a:rPr lang="zh-CN" altLang="en-US" dirty="0"/>
              <a:t>，设其排过序之后为</a:t>
            </a:r>
            <a:r>
              <a:rPr lang="en-US" altLang="zh-CN" dirty="0"/>
              <a:t>b</a:t>
            </a:r>
            <a:r>
              <a:rPr lang="zh-CN" altLang="en-US" dirty="0"/>
              <a:t>，其中位数定义为</a:t>
            </a:r>
            <a:r>
              <a:rPr lang="en-US" altLang="zh-CN" dirty="0"/>
              <a:t>b[n/2]</a:t>
            </a:r>
            <a:r>
              <a:rPr lang="zh-CN" altLang="en-US" dirty="0"/>
              <a:t>，其中</a:t>
            </a:r>
            <a:r>
              <a:rPr lang="en-US" altLang="zh-CN" dirty="0" err="1"/>
              <a:t>a,b</a:t>
            </a:r>
            <a:r>
              <a:rPr lang="zh-CN" altLang="en-US" dirty="0"/>
              <a:t>从</a:t>
            </a:r>
            <a:r>
              <a:rPr lang="en-US" altLang="zh-CN" dirty="0"/>
              <a:t>0</a:t>
            </a:r>
            <a:r>
              <a:rPr lang="zh-CN" altLang="en-US" dirty="0"/>
              <a:t>开始标号</a:t>
            </a:r>
            <a:r>
              <a:rPr lang="en-US" altLang="zh-CN" dirty="0"/>
              <a:t>,</a:t>
            </a:r>
            <a:r>
              <a:rPr lang="zh-CN" altLang="en-US" dirty="0"/>
              <a:t>除法取下整。</a:t>
            </a:r>
            <a:endParaRPr lang="en-US" altLang="zh-CN" dirty="0"/>
          </a:p>
          <a:p>
            <a:r>
              <a:rPr lang="zh-CN" altLang="en-US" dirty="0"/>
              <a:t>给你一个长度为</a:t>
            </a:r>
            <a:r>
              <a:rPr lang="en-US" altLang="zh-CN" dirty="0"/>
              <a:t>n</a:t>
            </a:r>
            <a:r>
              <a:rPr lang="zh-CN" altLang="en-US" dirty="0"/>
              <a:t>的序列</a:t>
            </a:r>
            <a:r>
              <a:rPr lang="en-US" altLang="zh-CN" dirty="0"/>
              <a:t>s</a:t>
            </a:r>
            <a:r>
              <a:rPr lang="zh-CN" altLang="en-US" dirty="0"/>
              <a:t>。回答</a:t>
            </a:r>
            <a:r>
              <a:rPr lang="en-US" altLang="zh-CN" dirty="0"/>
              <a:t>Q</a:t>
            </a:r>
            <a:r>
              <a:rPr lang="zh-CN" altLang="en-US" dirty="0"/>
              <a:t>个这样的询问：</a:t>
            </a:r>
            <a:r>
              <a:rPr lang="en-US" altLang="zh-CN" dirty="0"/>
              <a:t>s</a:t>
            </a:r>
            <a:r>
              <a:rPr lang="zh-CN" altLang="en-US" dirty="0"/>
              <a:t>的左端点在</a:t>
            </a:r>
            <a:r>
              <a:rPr lang="en-US" altLang="zh-CN" dirty="0"/>
              <a:t>[</a:t>
            </a:r>
            <a:r>
              <a:rPr lang="en-US" altLang="zh-CN" dirty="0" err="1"/>
              <a:t>a,b</a:t>
            </a:r>
            <a:r>
              <a:rPr lang="en-US" altLang="zh-CN" dirty="0"/>
              <a:t>]</a:t>
            </a:r>
            <a:r>
              <a:rPr lang="zh-CN" altLang="en-US" dirty="0"/>
              <a:t>之间</a:t>
            </a:r>
            <a:r>
              <a:rPr lang="en-US" altLang="zh-CN" dirty="0"/>
              <a:t>,</a:t>
            </a:r>
            <a:r>
              <a:rPr lang="zh-CN" altLang="en-US" dirty="0"/>
              <a:t>右端点在</a:t>
            </a:r>
            <a:r>
              <a:rPr lang="en-US" altLang="zh-CN" dirty="0"/>
              <a:t>[</a:t>
            </a:r>
            <a:r>
              <a:rPr lang="en-US" altLang="zh-CN" dirty="0" err="1"/>
              <a:t>c,d</a:t>
            </a:r>
            <a:r>
              <a:rPr lang="en-US" altLang="zh-CN" dirty="0"/>
              <a:t>]</a:t>
            </a:r>
            <a:r>
              <a:rPr lang="zh-CN" altLang="en-US" dirty="0"/>
              <a:t>之间的子序列中，最大的中位数。</a:t>
            </a:r>
          </a:p>
          <a:p>
            <a:r>
              <a:rPr lang="zh-CN" altLang="en-US" dirty="0"/>
              <a:t>其中</a:t>
            </a:r>
            <a:r>
              <a:rPr lang="en-US" altLang="zh-CN" dirty="0"/>
              <a:t>a&lt;b&lt;c&lt;d</a:t>
            </a:r>
            <a:r>
              <a:rPr lang="zh-CN" altLang="en-US" dirty="0"/>
              <a:t>。位置也从</a:t>
            </a:r>
            <a:r>
              <a:rPr lang="en-US" altLang="zh-CN" dirty="0"/>
              <a:t>0</a:t>
            </a:r>
            <a:r>
              <a:rPr lang="zh-CN" altLang="en-US" dirty="0"/>
              <a:t>开始标号。</a:t>
            </a:r>
            <a:endParaRPr lang="en-US" altLang="zh-CN" dirty="0"/>
          </a:p>
          <a:p>
            <a:r>
              <a:rPr lang="zh-CN" altLang="en-US" dirty="0"/>
              <a:t>强制在线。</a:t>
            </a:r>
            <a:endParaRPr lang="en-US" altLang="zh-CN" dirty="0"/>
          </a:p>
          <a:p>
            <a:r>
              <a:rPr lang="en-US" altLang="zh-CN" dirty="0">
                <a:effectLst/>
              </a:rPr>
              <a:t>n&lt;=20000,Q&lt;=25000</a:t>
            </a:r>
            <a:endParaRPr lang="zh-CN" altLang="en-US" dirty="0"/>
          </a:p>
        </p:txBody>
      </p:sp>
    </p:spTree>
    <p:extLst>
      <p:ext uri="{BB962C8B-B14F-4D97-AF65-F5344CB8AC3E}">
        <p14:creationId xmlns:p14="http://schemas.microsoft.com/office/powerpoint/2010/main" val="116861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92870A8-7298-457F-A0BB-D2CF3F778CA3}"/>
              </a:ext>
            </a:extLst>
          </p:cNvPr>
          <p:cNvSpPr>
            <a:spLocks noGrp="1"/>
          </p:cNvSpPr>
          <p:nvPr>
            <p:ph type="title"/>
          </p:nvPr>
        </p:nvSpPr>
        <p:spPr/>
        <p:txBody>
          <a:bodyPr/>
          <a:lstStyle/>
          <a:p>
            <a:r>
              <a:rPr lang="en-US" altLang="zh-CN" dirty="0"/>
              <a:t>bzoj</a:t>
            </a:r>
            <a:r>
              <a:rPr lang="en-US" altLang="zh-CN" dirty="0">
                <a:effectLst/>
              </a:rPr>
              <a:t>2653: middle</a:t>
            </a:r>
            <a:endParaRPr lang="zh-CN" altLang="en-US" dirty="0"/>
          </a:p>
        </p:txBody>
      </p:sp>
      <p:sp>
        <p:nvSpPr>
          <p:cNvPr id="3" name="内容占位符 2">
            <a:extLst>
              <a:ext uri="{FF2B5EF4-FFF2-40B4-BE49-F238E27FC236}">
                <a16:creationId xmlns:a16="http://schemas.microsoft.com/office/drawing/2014/main" xmlns="" id="{09CE2709-117C-4896-9AA7-F3F28A6E47B5}"/>
              </a:ext>
            </a:extLst>
          </p:cNvPr>
          <p:cNvSpPr>
            <a:spLocks noGrp="1"/>
          </p:cNvSpPr>
          <p:nvPr>
            <p:ph idx="1"/>
          </p:nvPr>
        </p:nvSpPr>
        <p:spPr/>
        <p:txBody>
          <a:bodyPr/>
          <a:lstStyle/>
          <a:p>
            <a:r>
              <a:rPr lang="zh-CN" altLang="en-US" dirty="0"/>
              <a:t>假设中位数为</a:t>
            </a:r>
            <a:r>
              <a:rPr lang="en-US" altLang="zh-CN" dirty="0"/>
              <a:t>x</a:t>
            </a:r>
            <a:r>
              <a:rPr lang="zh-CN" altLang="en-US" dirty="0"/>
              <a:t>，那么把小于</a:t>
            </a:r>
            <a:r>
              <a:rPr lang="en-US" altLang="zh-CN" dirty="0"/>
              <a:t>x</a:t>
            </a:r>
            <a:r>
              <a:rPr lang="zh-CN" altLang="en-US" dirty="0"/>
              <a:t>的赋值−</a:t>
            </a:r>
            <a:r>
              <a:rPr lang="en-US" altLang="zh-CN" dirty="0"/>
              <a:t>1,</a:t>
            </a:r>
            <a:r>
              <a:rPr lang="zh-CN" altLang="en-US" dirty="0"/>
              <a:t>把大于等于</a:t>
            </a:r>
            <a:r>
              <a:rPr lang="en-US" altLang="zh-CN" dirty="0"/>
              <a:t>x</a:t>
            </a:r>
            <a:r>
              <a:rPr lang="zh-CN" altLang="en-US" dirty="0"/>
              <a:t>的赋值</a:t>
            </a:r>
            <a:r>
              <a:rPr lang="en-US" altLang="zh-CN" dirty="0"/>
              <a:t>+1</a:t>
            </a:r>
            <a:r>
              <a:rPr lang="zh-CN" altLang="en-US" dirty="0"/>
              <a:t>，然后看看是否有连续的一段</a:t>
            </a:r>
            <a:r>
              <a:rPr lang="en-US" altLang="zh-CN" dirty="0"/>
              <a:t>sum&gt;=0</a:t>
            </a:r>
            <a:r>
              <a:rPr lang="zh-CN" altLang="en-US" dirty="0"/>
              <a:t>。对于枚举</a:t>
            </a:r>
            <a:r>
              <a:rPr lang="en-US" altLang="zh-CN" dirty="0"/>
              <a:t>x</a:t>
            </a:r>
            <a:r>
              <a:rPr lang="zh-CN" altLang="en-US" dirty="0"/>
              <a:t>显然单调，所以可以二分</a:t>
            </a:r>
            <a:r>
              <a:rPr lang="en-US" altLang="zh-CN" dirty="0"/>
              <a:t>x</a:t>
            </a:r>
            <a:r>
              <a:rPr lang="zh-CN" altLang="en-US" dirty="0"/>
              <a:t>，由于</a:t>
            </a:r>
            <a:r>
              <a:rPr lang="en-US" altLang="zh-CN" dirty="0"/>
              <a:t>(</a:t>
            </a:r>
            <a:r>
              <a:rPr lang="en-US" altLang="zh-CN" dirty="0" err="1"/>
              <a:t>b,c</a:t>
            </a:r>
            <a:r>
              <a:rPr lang="en-US" altLang="zh-CN" dirty="0"/>
              <a:t>)</a:t>
            </a:r>
            <a:r>
              <a:rPr lang="zh-CN" altLang="en-US" dirty="0"/>
              <a:t>一定要选，所以问题变成在</a:t>
            </a:r>
            <a:r>
              <a:rPr lang="en-US" altLang="zh-CN" dirty="0"/>
              <a:t>[</a:t>
            </a:r>
            <a:r>
              <a:rPr lang="en-US" altLang="zh-CN" dirty="0" err="1"/>
              <a:t>a,b</a:t>
            </a:r>
            <a:r>
              <a:rPr lang="en-US" altLang="zh-CN" dirty="0"/>
              <a:t>]</a:t>
            </a:r>
            <a:r>
              <a:rPr lang="zh-CN" altLang="en-US" dirty="0"/>
              <a:t>中选一个最大右段和，</a:t>
            </a:r>
            <a:r>
              <a:rPr lang="en-US" altLang="zh-CN" dirty="0"/>
              <a:t>[</a:t>
            </a:r>
            <a:r>
              <a:rPr lang="en-US" altLang="zh-CN" dirty="0" err="1"/>
              <a:t>c.d</a:t>
            </a:r>
            <a:r>
              <a:rPr lang="en-US" altLang="zh-CN" dirty="0"/>
              <a:t>]</a:t>
            </a:r>
            <a:r>
              <a:rPr lang="zh-CN" altLang="en-US" dirty="0"/>
              <a:t>中选一个最大左段和。</a:t>
            </a:r>
            <a:endParaRPr lang="en-US" altLang="zh-CN" dirty="0"/>
          </a:p>
          <a:p>
            <a:r>
              <a:rPr lang="zh-CN" altLang="en-US" dirty="0"/>
              <a:t>如果暴力实现，线段树每次都要重构，复杂度不能接受。</a:t>
            </a:r>
            <a:endParaRPr lang="en-US" altLang="zh-CN" dirty="0"/>
          </a:p>
          <a:p>
            <a:r>
              <a:rPr lang="zh-CN" altLang="en-US" dirty="0"/>
              <a:t>考虑可持久化线段树，对于假定的中位数</a:t>
            </a:r>
            <a:r>
              <a:rPr lang="en-US" altLang="zh-CN" dirty="0"/>
              <a:t>x</a:t>
            </a:r>
            <a:r>
              <a:rPr lang="zh-CN" altLang="en-US" dirty="0"/>
              <a:t>，所有比他小的数为</a:t>
            </a:r>
            <a:r>
              <a:rPr lang="en-US" altLang="zh-CN" dirty="0"/>
              <a:t>−1</a:t>
            </a:r>
            <a:r>
              <a:rPr lang="zh-CN" altLang="en-US" dirty="0"/>
              <a:t>，而比他大的仍为</a:t>
            </a:r>
            <a:r>
              <a:rPr lang="en-US" altLang="zh-CN" dirty="0"/>
              <a:t>1</a:t>
            </a:r>
            <a:r>
              <a:rPr lang="zh-CN" altLang="en-US" dirty="0"/>
              <a:t>，这样可以先建出以位置为线段的一棵全</a:t>
            </a:r>
            <a:r>
              <a:rPr lang="en-US" altLang="zh-CN" dirty="0"/>
              <a:t>1</a:t>
            </a:r>
            <a:r>
              <a:rPr lang="zh-CN" altLang="en-US" dirty="0"/>
              <a:t>的树，然后按照权值从小到大插入一条条</a:t>
            </a:r>
            <a:r>
              <a:rPr lang="en-US" altLang="zh-CN" dirty="0"/>
              <a:t>−1</a:t>
            </a:r>
            <a:r>
              <a:rPr lang="zh-CN" altLang="en-US" dirty="0"/>
              <a:t>的链，查询中位数为</a:t>
            </a:r>
            <a:r>
              <a:rPr lang="en-US" altLang="zh-CN" dirty="0"/>
              <a:t>x</a:t>
            </a:r>
            <a:r>
              <a:rPr lang="zh-CN" altLang="en-US" dirty="0"/>
              <a:t>的时候选</a:t>
            </a:r>
            <a:r>
              <a:rPr lang="en-US" altLang="zh-CN" dirty="0"/>
              <a:t>root</a:t>
            </a:r>
            <a:r>
              <a:rPr lang="zh-CN" altLang="en-US" dirty="0"/>
              <a:t>为</a:t>
            </a:r>
            <a:r>
              <a:rPr lang="en-US" altLang="zh-CN" dirty="0"/>
              <a:t>x</a:t>
            </a:r>
            <a:r>
              <a:rPr lang="zh-CN" altLang="en-US" dirty="0"/>
              <a:t>的主席树，就可以达到要求了。</a:t>
            </a:r>
            <a:endParaRPr lang="en-US" altLang="zh-CN" dirty="0"/>
          </a:p>
          <a:p>
            <a:r>
              <a:rPr lang="zh-CN" altLang="en-US" dirty="0"/>
              <a:t>时间复杂度</a:t>
            </a:r>
            <a:r>
              <a:rPr lang="en-US" altLang="zh-CN" dirty="0"/>
              <a:t>nlog^2n</a:t>
            </a:r>
          </a:p>
        </p:txBody>
      </p:sp>
    </p:spTree>
    <p:extLst>
      <p:ext uri="{BB962C8B-B14F-4D97-AF65-F5344CB8AC3E}">
        <p14:creationId xmlns:p14="http://schemas.microsoft.com/office/powerpoint/2010/main" val="987023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B7131CC-F6FE-4926-ABC3-237751C0809B}"/>
              </a:ext>
            </a:extLst>
          </p:cNvPr>
          <p:cNvSpPr>
            <a:spLocks noGrp="1"/>
          </p:cNvSpPr>
          <p:nvPr>
            <p:ph type="title"/>
          </p:nvPr>
        </p:nvSpPr>
        <p:spPr/>
        <p:txBody>
          <a:bodyPr/>
          <a:lstStyle/>
          <a:p>
            <a:r>
              <a:rPr lang="zh-CN" altLang="en-US" dirty="0"/>
              <a:t>线段树</a:t>
            </a:r>
          </a:p>
        </p:txBody>
      </p:sp>
      <p:sp>
        <p:nvSpPr>
          <p:cNvPr id="4" name="文本占位符 3">
            <a:extLst>
              <a:ext uri="{FF2B5EF4-FFF2-40B4-BE49-F238E27FC236}">
                <a16:creationId xmlns:a16="http://schemas.microsoft.com/office/drawing/2014/main" xmlns="" id="{04D35E31-D912-4C43-98BC-921A46D67B8B}"/>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25357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7E53E2C-431B-4AB3-8C09-009F50558C1A}"/>
              </a:ext>
            </a:extLst>
          </p:cNvPr>
          <p:cNvSpPr>
            <a:spLocks noGrp="1"/>
          </p:cNvSpPr>
          <p:nvPr>
            <p:ph type="title"/>
          </p:nvPr>
        </p:nvSpPr>
        <p:spPr/>
        <p:txBody>
          <a:bodyPr/>
          <a:lstStyle/>
          <a:p>
            <a:r>
              <a:rPr lang="en-US" altLang="zh-CN" dirty="0"/>
              <a:t>BZOJ</a:t>
            </a:r>
            <a:r>
              <a:rPr lang="en-US" altLang="zh-CN" dirty="0">
                <a:effectLst/>
              </a:rPr>
              <a:t>3772: </a:t>
            </a:r>
            <a:r>
              <a:rPr lang="zh-CN" altLang="en-US" dirty="0">
                <a:effectLst/>
              </a:rPr>
              <a:t>精神污染</a:t>
            </a:r>
            <a:endParaRPr lang="zh-CN" altLang="en-US" dirty="0"/>
          </a:p>
        </p:txBody>
      </p:sp>
      <p:sp>
        <p:nvSpPr>
          <p:cNvPr id="3" name="内容占位符 2">
            <a:extLst>
              <a:ext uri="{FF2B5EF4-FFF2-40B4-BE49-F238E27FC236}">
                <a16:creationId xmlns:a16="http://schemas.microsoft.com/office/drawing/2014/main" xmlns="" id="{6DB96C1B-65E9-46AE-826A-C435372A440F}"/>
              </a:ext>
            </a:extLst>
          </p:cNvPr>
          <p:cNvSpPr>
            <a:spLocks noGrp="1"/>
          </p:cNvSpPr>
          <p:nvPr>
            <p:ph idx="1"/>
          </p:nvPr>
        </p:nvSpPr>
        <p:spPr/>
        <p:txBody>
          <a:bodyPr/>
          <a:lstStyle/>
          <a:p>
            <a:r>
              <a:rPr lang="zh-CN" altLang="en-US" dirty="0"/>
              <a:t>给定一个</a:t>
            </a:r>
            <a:r>
              <a:rPr lang="en-US" altLang="zh-CN" dirty="0"/>
              <a:t>N</a:t>
            </a:r>
            <a:r>
              <a:rPr lang="zh-CN" altLang="en-US" dirty="0"/>
              <a:t>个点的树和树上</a:t>
            </a:r>
            <a:r>
              <a:rPr lang="en-US" altLang="zh-CN" dirty="0"/>
              <a:t>M</a:t>
            </a:r>
            <a:r>
              <a:rPr lang="zh-CN" altLang="en-US" dirty="0"/>
              <a:t>条路径，</a:t>
            </a:r>
            <a:r>
              <a:rPr lang="zh-CN" altLang="en-US" dirty="0">
                <a:effectLst/>
              </a:rPr>
              <a:t>求这</a:t>
            </a:r>
            <a:r>
              <a:rPr lang="en-US" altLang="zh-CN" dirty="0">
                <a:effectLst/>
              </a:rPr>
              <a:t>m</a:t>
            </a:r>
            <a:r>
              <a:rPr lang="zh-CN" altLang="en-US" dirty="0">
                <a:effectLst/>
              </a:rPr>
              <a:t>条路径中任选两条不同的路径时其中一条包含另一条的概率是多少</a:t>
            </a:r>
            <a:endParaRPr lang="en-US" altLang="zh-CN" dirty="0">
              <a:effectLst/>
            </a:endParaRPr>
          </a:p>
          <a:p>
            <a:r>
              <a:rPr lang="en-US" altLang="zh-CN" dirty="0">
                <a:effectLst/>
              </a:rPr>
              <a:t>N&lt;=100000,M&lt;=100000</a:t>
            </a:r>
            <a:endParaRPr lang="zh-CN" altLang="en-US" dirty="0"/>
          </a:p>
        </p:txBody>
      </p:sp>
    </p:spTree>
    <p:extLst>
      <p:ext uri="{BB962C8B-B14F-4D97-AF65-F5344CB8AC3E}">
        <p14:creationId xmlns:p14="http://schemas.microsoft.com/office/powerpoint/2010/main" val="4042098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B2585D1-84DC-4E1F-8F0A-C8924A61ED6A}"/>
              </a:ext>
            </a:extLst>
          </p:cNvPr>
          <p:cNvSpPr>
            <a:spLocks noGrp="1"/>
          </p:cNvSpPr>
          <p:nvPr>
            <p:ph type="title"/>
          </p:nvPr>
        </p:nvSpPr>
        <p:spPr/>
        <p:txBody>
          <a:bodyPr/>
          <a:lstStyle/>
          <a:p>
            <a:r>
              <a:rPr lang="en-US" altLang="zh-CN" dirty="0"/>
              <a:t>BZOJ</a:t>
            </a:r>
            <a:r>
              <a:rPr lang="en-US" altLang="zh-CN" dirty="0">
                <a:effectLst/>
              </a:rPr>
              <a:t>3772: </a:t>
            </a:r>
            <a:r>
              <a:rPr lang="zh-CN" altLang="en-US" dirty="0">
                <a:effectLst/>
              </a:rPr>
              <a:t>精神污染</a:t>
            </a:r>
            <a:endParaRPr lang="zh-CN" altLang="en-US" dirty="0"/>
          </a:p>
        </p:txBody>
      </p:sp>
      <p:sp>
        <p:nvSpPr>
          <p:cNvPr id="3" name="内容占位符 2">
            <a:extLst>
              <a:ext uri="{FF2B5EF4-FFF2-40B4-BE49-F238E27FC236}">
                <a16:creationId xmlns:a16="http://schemas.microsoft.com/office/drawing/2014/main" xmlns="" id="{4B2C0A32-CBD4-4D3C-BFDC-E6E493F725F2}"/>
              </a:ext>
            </a:extLst>
          </p:cNvPr>
          <p:cNvSpPr>
            <a:spLocks noGrp="1"/>
          </p:cNvSpPr>
          <p:nvPr>
            <p:ph idx="1"/>
          </p:nvPr>
        </p:nvSpPr>
        <p:spPr/>
        <p:txBody>
          <a:bodyPr/>
          <a:lstStyle/>
          <a:p>
            <a:r>
              <a:rPr lang="zh-CN" altLang="en-US" dirty="0"/>
              <a:t>考虑如果</a:t>
            </a:r>
            <a:r>
              <a:rPr lang="en-US" altLang="zh-CN" dirty="0"/>
              <a:t>A</a:t>
            </a:r>
            <a:r>
              <a:rPr lang="zh-CN" altLang="en-US" dirty="0"/>
              <a:t>链包含于</a:t>
            </a:r>
            <a:r>
              <a:rPr lang="en-US" altLang="zh-CN" dirty="0"/>
              <a:t>B</a:t>
            </a:r>
            <a:r>
              <a:rPr lang="zh-CN" altLang="en-US" dirty="0"/>
              <a:t>链，那么</a:t>
            </a:r>
            <a:r>
              <a:rPr lang="en-US" altLang="zh-CN" dirty="0"/>
              <a:t>A</a:t>
            </a:r>
            <a:r>
              <a:rPr lang="zh-CN" altLang="en-US" dirty="0"/>
              <a:t>链的两端点在</a:t>
            </a:r>
            <a:r>
              <a:rPr lang="en-US" altLang="zh-CN" dirty="0"/>
              <a:t>B</a:t>
            </a:r>
            <a:r>
              <a:rPr lang="zh-CN" altLang="en-US" dirty="0"/>
              <a:t>链上。设</a:t>
            </a:r>
            <a:r>
              <a:rPr lang="en-US" altLang="zh-CN" dirty="0"/>
              <a:t>A</a:t>
            </a:r>
            <a:r>
              <a:rPr lang="zh-CN" altLang="en-US" dirty="0"/>
              <a:t>链两端点为</a:t>
            </a:r>
            <a:r>
              <a:rPr lang="en-US" altLang="zh-CN" dirty="0" err="1"/>
              <a:t>x,y</a:t>
            </a:r>
            <a:r>
              <a:rPr lang="zh-CN" altLang="en-US" dirty="0"/>
              <a:t>，则在</a:t>
            </a:r>
            <a:r>
              <a:rPr lang="en-US" altLang="zh-CN" dirty="0"/>
              <a:t>x</a:t>
            </a:r>
            <a:r>
              <a:rPr lang="zh-CN" altLang="en-US" dirty="0"/>
              <a:t>点处用一个</a:t>
            </a:r>
            <a:r>
              <a:rPr lang="en-US" altLang="zh-CN" dirty="0"/>
              <a:t>vector</a:t>
            </a:r>
            <a:r>
              <a:rPr lang="zh-CN" altLang="en-US" dirty="0"/>
              <a:t>存入所有的</a:t>
            </a:r>
            <a:r>
              <a:rPr lang="en-US" altLang="zh-CN" dirty="0"/>
              <a:t>y</a:t>
            </a:r>
            <a:r>
              <a:rPr lang="zh-CN" altLang="en-US" dirty="0"/>
              <a:t>，则问题变为统计，</a:t>
            </a:r>
            <a:r>
              <a:rPr lang="en-US" altLang="zh-CN" dirty="0"/>
              <a:t>B</a:t>
            </a:r>
            <a:r>
              <a:rPr lang="zh-CN" altLang="en-US" dirty="0"/>
              <a:t>链上所有点对应的</a:t>
            </a:r>
            <a:r>
              <a:rPr lang="en-US" altLang="zh-CN" dirty="0"/>
              <a:t>vector</a:t>
            </a:r>
            <a:r>
              <a:rPr lang="zh-CN" altLang="en-US" dirty="0"/>
              <a:t>中的所有点仍在</a:t>
            </a:r>
            <a:r>
              <a:rPr lang="en-US" altLang="zh-CN" dirty="0"/>
              <a:t>B</a:t>
            </a:r>
            <a:r>
              <a:rPr lang="zh-CN" altLang="en-US" dirty="0"/>
              <a:t>链上的数量。</a:t>
            </a:r>
            <a:endParaRPr lang="en-US" altLang="zh-CN" dirty="0"/>
          </a:p>
          <a:p>
            <a:r>
              <a:rPr lang="zh-CN" altLang="en-US" dirty="0"/>
              <a:t>查询一条链上的信息很自然想到欧拉序，而查询一条链上所有</a:t>
            </a:r>
            <a:r>
              <a:rPr lang="en-US" altLang="zh-CN" dirty="0"/>
              <a:t>vector</a:t>
            </a:r>
            <a:r>
              <a:rPr lang="zh-CN" altLang="en-US" dirty="0"/>
              <a:t>中的点的集合在链上的信息就是主席树，内外层都维护欧拉序即可。</a:t>
            </a:r>
          </a:p>
        </p:txBody>
      </p:sp>
    </p:spTree>
    <p:extLst>
      <p:ext uri="{BB962C8B-B14F-4D97-AF65-F5344CB8AC3E}">
        <p14:creationId xmlns:p14="http://schemas.microsoft.com/office/powerpoint/2010/main" val="2470814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BCC5446-5818-4B9F-99DA-03B367C7D656}"/>
              </a:ext>
            </a:extLst>
          </p:cNvPr>
          <p:cNvSpPr>
            <a:spLocks noGrp="1"/>
          </p:cNvSpPr>
          <p:nvPr>
            <p:ph type="title"/>
          </p:nvPr>
        </p:nvSpPr>
        <p:spPr>
          <a:xfrm>
            <a:off x="913795" y="609600"/>
            <a:ext cx="10353761" cy="1326321"/>
          </a:xfrm>
        </p:spPr>
        <p:txBody>
          <a:bodyPr/>
          <a:lstStyle/>
          <a:p>
            <a:r>
              <a:rPr lang="en-US" altLang="zh-CN" dirty="0"/>
              <a:t>BZOJ</a:t>
            </a:r>
            <a:r>
              <a:rPr lang="en-US" altLang="zh-CN" dirty="0">
                <a:effectLst/>
              </a:rPr>
              <a:t>3123: [Sdoi2013]</a:t>
            </a:r>
            <a:r>
              <a:rPr lang="zh-CN" altLang="en-US" dirty="0">
                <a:effectLst/>
              </a:rPr>
              <a:t>森林</a:t>
            </a:r>
            <a:endParaRPr lang="zh-CN" altLang="en-US" dirty="0"/>
          </a:p>
        </p:txBody>
      </p:sp>
      <p:sp>
        <p:nvSpPr>
          <p:cNvPr id="3" name="内容占位符 2">
            <a:extLst>
              <a:ext uri="{FF2B5EF4-FFF2-40B4-BE49-F238E27FC236}">
                <a16:creationId xmlns:a16="http://schemas.microsoft.com/office/drawing/2014/main" xmlns="" id="{7668D42B-B40A-4369-9B95-7DDA7AEB0DEC}"/>
              </a:ext>
            </a:extLst>
          </p:cNvPr>
          <p:cNvSpPr>
            <a:spLocks noGrp="1"/>
          </p:cNvSpPr>
          <p:nvPr>
            <p:ph idx="1"/>
          </p:nvPr>
        </p:nvSpPr>
        <p:spPr>
          <a:xfrm>
            <a:off x="4938678" y="5357631"/>
            <a:ext cx="2303991" cy="459357"/>
          </a:xfrm>
        </p:spPr>
        <p:txBody>
          <a:bodyPr/>
          <a:lstStyle/>
          <a:p>
            <a:r>
              <a:rPr lang="en-US" altLang="zh-CN" dirty="0" err="1"/>
              <a:t>n,m,t</a:t>
            </a:r>
            <a:r>
              <a:rPr lang="en-US" altLang="zh-CN" dirty="0"/>
              <a:t>&lt;=8*10^4</a:t>
            </a:r>
            <a:endParaRPr lang="zh-CN" altLang="en-US" dirty="0"/>
          </a:p>
        </p:txBody>
      </p:sp>
      <p:pic>
        <p:nvPicPr>
          <p:cNvPr id="4" name="图片 3">
            <a:extLst>
              <a:ext uri="{FF2B5EF4-FFF2-40B4-BE49-F238E27FC236}">
                <a16:creationId xmlns:a16="http://schemas.microsoft.com/office/drawing/2014/main" xmlns="" id="{C080F89C-5293-4B53-ACCF-24D4B33C555A}"/>
              </a:ext>
            </a:extLst>
          </p:cNvPr>
          <p:cNvPicPr>
            <a:picLocks noChangeAspect="1"/>
          </p:cNvPicPr>
          <p:nvPr/>
        </p:nvPicPr>
        <p:blipFill>
          <a:blip r:embed="rId2"/>
          <a:stretch>
            <a:fillRect/>
          </a:stretch>
        </p:blipFill>
        <p:spPr>
          <a:xfrm>
            <a:off x="2612407" y="1935921"/>
            <a:ext cx="6956535" cy="3473848"/>
          </a:xfrm>
          <a:prstGeom prst="rect">
            <a:avLst/>
          </a:prstGeom>
        </p:spPr>
      </p:pic>
    </p:spTree>
    <p:extLst>
      <p:ext uri="{BB962C8B-B14F-4D97-AF65-F5344CB8AC3E}">
        <p14:creationId xmlns:p14="http://schemas.microsoft.com/office/powerpoint/2010/main" val="927187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3E9D9DF-2E43-4230-A998-428D918C30D3}"/>
              </a:ext>
            </a:extLst>
          </p:cNvPr>
          <p:cNvSpPr>
            <a:spLocks noGrp="1"/>
          </p:cNvSpPr>
          <p:nvPr>
            <p:ph type="title"/>
          </p:nvPr>
        </p:nvSpPr>
        <p:spPr/>
        <p:txBody>
          <a:bodyPr/>
          <a:lstStyle/>
          <a:p>
            <a:r>
              <a:rPr lang="en-US" altLang="zh-CN" dirty="0"/>
              <a:t>BZOJ3123: [Sdoi2013]</a:t>
            </a:r>
            <a:r>
              <a:rPr lang="zh-CN" altLang="en-US" dirty="0"/>
              <a:t>森林</a:t>
            </a:r>
          </a:p>
        </p:txBody>
      </p:sp>
      <p:sp>
        <p:nvSpPr>
          <p:cNvPr id="3" name="内容占位符 2">
            <a:extLst>
              <a:ext uri="{FF2B5EF4-FFF2-40B4-BE49-F238E27FC236}">
                <a16:creationId xmlns:a16="http://schemas.microsoft.com/office/drawing/2014/main" xmlns="" id="{8C21D95E-6DAD-47D9-A089-4AD7F8DDC0BE}"/>
              </a:ext>
            </a:extLst>
          </p:cNvPr>
          <p:cNvSpPr>
            <a:spLocks noGrp="1"/>
          </p:cNvSpPr>
          <p:nvPr>
            <p:ph idx="1"/>
          </p:nvPr>
        </p:nvSpPr>
        <p:spPr/>
        <p:txBody>
          <a:bodyPr/>
          <a:lstStyle/>
          <a:p>
            <a:r>
              <a:rPr lang="zh-CN" altLang="en-US" dirty="0"/>
              <a:t>每个点在其父亲节点的基础上建立主席树，查询时用</a:t>
            </a:r>
            <a:r>
              <a:rPr lang="en-US" altLang="zh-CN" dirty="0"/>
              <a:t>x</a:t>
            </a:r>
            <a:r>
              <a:rPr lang="zh-CN" altLang="en-US" dirty="0"/>
              <a:t>对应的线段树减去</a:t>
            </a:r>
            <a:r>
              <a:rPr lang="en-US" altLang="zh-CN" dirty="0" err="1"/>
              <a:t>lca</a:t>
            </a:r>
            <a:r>
              <a:rPr lang="zh-CN" altLang="en-US" dirty="0"/>
              <a:t>对应的线段树，用</a:t>
            </a:r>
            <a:r>
              <a:rPr lang="en-US" altLang="zh-CN" dirty="0"/>
              <a:t>y</a:t>
            </a:r>
            <a:r>
              <a:rPr lang="zh-CN" altLang="en-US" dirty="0"/>
              <a:t>对应的线段树减去</a:t>
            </a:r>
            <a:r>
              <a:rPr lang="en-US" altLang="zh-CN" dirty="0"/>
              <a:t>fa[</a:t>
            </a:r>
            <a:r>
              <a:rPr lang="en-US" altLang="zh-CN" dirty="0" err="1"/>
              <a:t>lca</a:t>
            </a:r>
            <a:r>
              <a:rPr lang="en-US" altLang="zh-CN" dirty="0"/>
              <a:t>]</a:t>
            </a:r>
            <a:r>
              <a:rPr lang="zh-CN" altLang="en-US" dirty="0"/>
              <a:t>对应的线段树，在这两棵线段树上查询第</a:t>
            </a:r>
            <a:r>
              <a:rPr lang="en-US" altLang="zh-CN" dirty="0"/>
              <a:t>k</a:t>
            </a:r>
            <a:r>
              <a:rPr lang="zh-CN" altLang="en-US" dirty="0"/>
              <a:t>小即可。</a:t>
            </a:r>
            <a:endParaRPr lang="en-US" altLang="zh-CN" dirty="0"/>
          </a:p>
          <a:p>
            <a:r>
              <a:rPr lang="zh-CN" altLang="en-US" dirty="0"/>
              <a:t>合并时利用启发式合并，将</a:t>
            </a:r>
            <a:r>
              <a:rPr lang="en-US" altLang="zh-CN" dirty="0"/>
              <a:t>size</a:t>
            </a:r>
            <a:r>
              <a:rPr lang="zh-CN" altLang="en-US" dirty="0"/>
              <a:t>较小的树一个点一个点暴力插入到</a:t>
            </a:r>
            <a:r>
              <a:rPr lang="en-US" altLang="zh-CN" dirty="0"/>
              <a:t>size</a:t>
            </a:r>
            <a:r>
              <a:rPr lang="zh-CN" altLang="en-US" dirty="0"/>
              <a:t>较大的树即可。</a:t>
            </a:r>
            <a:endParaRPr lang="en-US" altLang="zh-CN" dirty="0"/>
          </a:p>
          <a:p>
            <a:r>
              <a:rPr lang="zh-CN" altLang="en-US" dirty="0"/>
              <a:t>复杂度</a:t>
            </a:r>
            <a:r>
              <a:rPr lang="en-US" altLang="zh-CN" dirty="0"/>
              <a:t>nlog^2n</a:t>
            </a:r>
          </a:p>
        </p:txBody>
      </p:sp>
    </p:spTree>
    <p:extLst>
      <p:ext uri="{BB962C8B-B14F-4D97-AF65-F5344CB8AC3E}">
        <p14:creationId xmlns:p14="http://schemas.microsoft.com/office/powerpoint/2010/main" val="1974936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2BF4BAB-FE13-4C7D-AC6F-F7CD54E3EB50}"/>
              </a:ext>
            </a:extLst>
          </p:cNvPr>
          <p:cNvSpPr>
            <a:spLocks noGrp="1"/>
          </p:cNvSpPr>
          <p:nvPr>
            <p:ph type="title"/>
          </p:nvPr>
        </p:nvSpPr>
        <p:spPr/>
        <p:txBody>
          <a:bodyPr/>
          <a:lstStyle/>
          <a:p>
            <a:r>
              <a:rPr lang="en-US" altLang="zh-CN" dirty="0"/>
              <a:t>bzoj</a:t>
            </a:r>
            <a:r>
              <a:rPr lang="en-US" altLang="zh-CN" dirty="0">
                <a:effectLst/>
              </a:rPr>
              <a:t>4556: [Tjoi2016&amp;Heoi2016]</a:t>
            </a:r>
            <a:r>
              <a:rPr lang="zh-CN" altLang="en-US" dirty="0">
                <a:effectLst/>
              </a:rPr>
              <a:t>字符串</a:t>
            </a:r>
            <a:endParaRPr lang="zh-CN" altLang="en-US" dirty="0"/>
          </a:p>
        </p:txBody>
      </p:sp>
      <p:sp>
        <p:nvSpPr>
          <p:cNvPr id="3" name="内容占位符 2">
            <a:extLst>
              <a:ext uri="{FF2B5EF4-FFF2-40B4-BE49-F238E27FC236}">
                <a16:creationId xmlns:a16="http://schemas.microsoft.com/office/drawing/2014/main" xmlns="" id="{79097331-4642-40A7-B53E-B2C2E103230A}"/>
              </a:ext>
            </a:extLst>
          </p:cNvPr>
          <p:cNvSpPr>
            <a:spLocks noGrp="1"/>
          </p:cNvSpPr>
          <p:nvPr>
            <p:ph idx="1"/>
          </p:nvPr>
        </p:nvSpPr>
        <p:spPr/>
        <p:txBody>
          <a:bodyPr/>
          <a:lstStyle/>
          <a:p>
            <a:r>
              <a:rPr lang="zh-CN" altLang="en-US" dirty="0"/>
              <a:t>给定一个长度为</a:t>
            </a:r>
            <a:r>
              <a:rPr lang="en-US" altLang="zh-CN" dirty="0"/>
              <a:t>n</a:t>
            </a:r>
            <a:r>
              <a:rPr lang="zh-CN" altLang="en-US" dirty="0"/>
              <a:t>的字符串</a:t>
            </a:r>
            <a:r>
              <a:rPr lang="en-US" altLang="zh-CN" dirty="0"/>
              <a:t>s</a:t>
            </a:r>
            <a:r>
              <a:rPr lang="zh-CN" altLang="en-US" dirty="0"/>
              <a:t>和</a:t>
            </a:r>
            <a:r>
              <a:rPr lang="en-US" altLang="zh-CN" dirty="0"/>
              <a:t>m</a:t>
            </a:r>
            <a:r>
              <a:rPr lang="zh-CN" altLang="en-US" dirty="0"/>
              <a:t>个询问，</a:t>
            </a:r>
            <a:r>
              <a:rPr lang="zh-CN" altLang="en-US" dirty="0">
                <a:effectLst/>
              </a:rPr>
              <a:t>每个询问均有</a:t>
            </a:r>
            <a:r>
              <a:rPr lang="en-US" altLang="zh-CN" dirty="0" err="1">
                <a:effectLst/>
              </a:rPr>
              <a:t>a,b,c,d</a:t>
            </a:r>
            <a:r>
              <a:rPr lang="zh-CN" altLang="en-US" dirty="0">
                <a:effectLst/>
              </a:rPr>
              <a:t>四个参数，问你子串</a:t>
            </a:r>
            <a:r>
              <a:rPr lang="en-US" altLang="zh-CN" dirty="0">
                <a:effectLst/>
              </a:rPr>
              <a:t>s[</a:t>
            </a:r>
            <a:r>
              <a:rPr lang="en-US" altLang="zh-CN" dirty="0" err="1">
                <a:effectLst/>
              </a:rPr>
              <a:t>a..b</a:t>
            </a:r>
            <a:r>
              <a:rPr lang="en-US" altLang="zh-CN" dirty="0">
                <a:effectLst/>
              </a:rPr>
              <a:t>]</a:t>
            </a:r>
            <a:r>
              <a:rPr lang="zh-CN" altLang="en-US" dirty="0">
                <a:effectLst/>
              </a:rPr>
              <a:t>的所有子串和</a:t>
            </a:r>
            <a:r>
              <a:rPr lang="en-US" altLang="zh-CN" dirty="0">
                <a:effectLst/>
              </a:rPr>
              <a:t>s[</a:t>
            </a:r>
            <a:r>
              <a:rPr lang="en-US" altLang="zh-CN" dirty="0" err="1">
                <a:effectLst/>
              </a:rPr>
              <a:t>c..d</a:t>
            </a:r>
            <a:r>
              <a:rPr lang="en-US" altLang="zh-CN" dirty="0">
                <a:effectLst/>
              </a:rPr>
              <a:t>]</a:t>
            </a:r>
            <a:r>
              <a:rPr lang="zh-CN" altLang="en-US" dirty="0">
                <a:effectLst/>
              </a:rPr>
              <a:t>的最长公共前缀的长度的最大值是多少？</a:t>
            </a:r>
            <a:endParaRPr lang="en-US" altLang="zh-CN" dirty="0">
              <a:effectLst/>
            </a:endParaRPr>
          </a:p>
          <a:p>
            <a:r>
              <a:rPr lang="en-US" altLang="zh-CN" dirty="0">
                <a:effectLst/>
              </a:rPr>
              <a:t>1&lt;=</a:t>
            </a:r>
            <a:r>
              <a:rPr lang="en-US" altLang="zh-CN" dirty="0" err="1">
                <a:effectLst/>
              </a:rPr>
              <a:t>n,m</a:t>
            </a:r>
            <a:r>
              <a:rPr lang="en-US" altLang="zh-CN" dirty="0">
                <a:effectLst/>
              </a:rPr>
              <a:t>&lt;=100,000</a:t>
            </a:r>
          </a:p>
          <a:p>
            <a:r>
              <a:rPr lang="zh-CN" altLang="en-US" dirty="0">
                <a:effectLst/>
              </a:rPr>
              <a:t>字符串中仅有小写英文字母，</a:t>
            </a:r>
            <a:r>
              <a:rPr lang="en-US" altLang="zh-CN" dirty="0">
                <a:effectLst/>
              </a:rPr>
              <a:t>a&lt;=</a:t>
            </a:r>
            <a:r>
              <a:rPr lang="en-US" altLang="zh-CN" dirty="0" err="1">
                <a:effectLst/>
              </a:rPr>
              <a:t>b,c</a:t>
            </a:r>
            <a:r>
              <a:rPr lang="en-US" altLang="zh-CN" dirty="0">
                <a:effectLst/>
              </a:rPr>
              <a:t>&lt;=d,1&lt;=</a:t>
            </a:r>
            <a:r>
              <a:rPr lang="en-US" altLang="zh-CN" dirty="0" err="1">
                <a:effectLst/>
              </a:rPr>
              <a:t>a,b,c,d</a:t>
            </a:r>
            <a:r>
              <a:rPr lang="en-US" altLang="zh-CN" dirty="0">
                <a:effectLst/>
              </a:rPr>
              <a:t>&lt;=n</a:t>
            </a:r>
          </a:p>
          <a:p>
            <a:endParaRPr lang="zh-CN" altLang="en-US" dirty="0">
              <a:effectLst/>
            </a:endParaRPr>
          </a:p>
          <a:p>
            <a:endParaRPr lang="zh-CN" altLang="en-US" dirty="0"/>
          </a:p>
        </p:txBody>
      </p:sp>
    </p:spTree>
    <p:extLst>
      <p:ext uri="{BB962C8B-B14F-4D97-AF65-F5344CB8AC3E}">
        <p14:creationId xmlns:p14="http://schemas.microsoft.com/office/powerpoint/2010/main" val="1973438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97AE074-9480-4EB5-ADDF-FB753D33FAC2}"/>
              </a:ext>
            </a:extLst>
          </p:cNvPr>
          <p:cNvSpPr>
            <a:spLocks noGrp="1"/>
          </p:cNvSpPr>
          <p:nvPr>
            <p:ph type="title"/>
          </p:nvPr>
        </p:nvSpPr>
        <p:spPr/>
        <p:txBody>
          <a:bodyPr/>
          <a:lstStyle/>
          <a:p>
            <a:r>
              <a:rPr lang="en-US" altLang="zh-CN" dirty="0"/>
              <a:t>bzoj</a:t>
            </a:r>
            <a:r>
              <a:rPr lang="en-US" altLang="zh-CN" dirty="0">
                <a:effectLst/>
              </a:rPr>
              <a:t>4556: [Tjoi2016&amp;Heoi2016]</a:t>
            </a:r>
            <a:r>
              <a:rPr lang="zh-CN" altLang="en-US" dirty="0">
                <a:effectLst/>
              </a:rPr>
              <a:t>字符串</a:t>
            </a:r>
            <a:endParaRPr lang="zh-CN" altLang="en-US" dirty="0"/>
          </a:p>
        </p:txBody>
      </p:sp>
      <p:sp>
        <p:nvSpPr>
          <p:cNvPr id="3" name="内容占位符 2">
            <a:extLst>
              <a:ext uri="{FF2B5EF4-FFF2-40B4-BE49-F238E27FC236}">
                <a16:creationId xmlns:a16="http://schemas.microsoft.com/office/drawing/2014/main" xmlns="" id="{637CB289-FC48-4E14-927D-9773CE0C8086}"/>
              </a:ext>
            </a:extLst>
          </p:cNvPr>
          <p:cNvSpPr>
            <a:spLocks noGrp="1"/>
          </p:cNvSpPr>
          <p:nvPr>
            <p:ph idx="1"/>
          </p:nvPr>
        </p:nvSpPr>
        <p:spPr/>
        <p:txBody>
          <a:bodyPr/>
          <a:lstStyle/>
          <a:p>
            <a:r>
              <a:rPr lang="zh-CN" altLang="en-US" dirty="0">
                <a:effectLst/>
              </a:rPr>
              <a:t>二分</a:t>
            </a:r>
            <a:r>
              <a:rPr lang="en-US" altLang="zh-CN" dirty="0">
                <a:effectLst/>
              </a:rPr>
              <a:t>+ST</a:t>
            </a:r>
            <a:r>
              <a:rPr lang="zh-CN" altLang="en-US" dirty="0">
                <a:effectLst/>
              </a:rPr>
              <a:t>表</a:t>
            </a:r>
            <a:r>
              <a:rPr lang="en-US" altLang="zh-CN" dirty="0">
                <a:effectLst/>
              </a:rPr>
              <a:t>+</a:t>
            </a:r>
            <a:r>
              <a:rPr lang="zh-CN" altLang="en-US" dirty="0">
                <a:effectLst/>
              </a:rPr>
              <a:t>后缀数组</a:t>
            </a:r>
            <a:r>
              <a:rPr lang="en-US" altLang="zh-CN" dirty="0">
                <a:effectLst/>
              </a:rPr>
              <a:t>+</a:t>
            </a:r>
            <a:r>
              <a:rPr lang="zh-CN" altLang="en-US" dirty="0">
                <a:effectLst/>
              </a:rPr>
              <a:t>主席树</a:t>
            </a:r>
            <a:endParaRPr lang="en-US" altLang="zh-CN" dirty="0">
              <a:effectLst/>
            </a:endParaRPr>
          </a:p>
          <a:p>
            <a:r>
              <a:rPr lang="zh-CN" altLang="en-US" dirty="0">
                <a:effectLst/>
              </a:rPr>
              <a:t>先将原字符串的</a:t>
            </a:r>
            <a:r>
              <a:rPr lang="en-US" altLang="zh-CN" dirty="0" err="1">
                <a:effectLst/>
              </a:rPr>
              <a:t>rank,sa,height</a:t>
            </a:r>
            <a:r>
              <a:rPr lang="zh-CN" altLang="en-US" dirty="0">
                <a:effectLst/>
              </a:rPr>
              <a:t>用后缀数组求出来。用</a:t>
            </a:r>
            <a:r>
              <a:rPr lang="en-US" altLang="zh-CN" dirty="0">
                <a:effectLst/>
              </a:rPr>
              <a:t>ST</a:t>
            </a:r>
            <a:r>
              <a:rPr lang="zh-CN" altLang="en-US" dirty="0">
                <a:effectLst/>
              </a:rPr>
              <a:t>表把</a:t>
            </a:r>
            <a:r>
              <a:rPr lang="en-US" altLang="zh-CN" dirty="0">
                <a:effectLst/>
              </a:rPr>
              <a:t>height</a:t>
            </a:r>
            <a:r>
              <a:rPr lang="zh-CN" altLang="en-US" dirty="0">
                <a:effectLst/>
              </a:rPr>
              <a:t>的区间最小值求出来。把</a:t>
            </a:r>
            <a:r>
              <a:rPr lang="en-US" altLang="zh-CN" dirty="0">
                <a:effectLst/>
              </a:rPr>
              <a:t>rank</a:t>
            </a:r>
            <a:r>
              <a:rPr lang="zh-CN" altLang="en-US" dirty="0">
                <a:effectLst/>
              </a:rPr>
              <a:t>建到主席树上。</a:t>
            </a:r>
            <a:endParaRPr lang="en-US" altLang="zh-CN" dirty="0">
              <a:effectLst/>
            </a:endParaRPr>
          </a:p>
          <a:p>
            <a:r>
              <a:rPr lang="zh-CN" altLang="en-US" dirty="0">
                <a:effectLst/>
              </a:rPr>
              <a:t>对于二分的答案</a:t>
            </a:r>
            <a:r>
              <a:rPr lang="en-US" altLang="zh-CN" dirty="0">
                <a:effectLst/>
              </a:rPr>
              <a:t>mid</a:t>
            </a:r>
            <a:r>
              <a:rPr lang="zh-CN" altLang="en-US" dirty="0">
                <a:effectLst/>
              </a:rPr>
              <a:t>，找到</a:t>
            </a:r>
            <a:r>
              <a:rPr lang="en-US" altLang="zh-CN" dirty="0">
                <a:effectLst/>
              </a:rPr>
              <a:t>c</a:t>
            </a:r>
            <a:r>
              <a:rPr lang="zh-CN" altLang="en-US" dirty="0">
                <a:effectLst/>
              </a:rPr>
              <a:t>对应后缀的</a:t>
            </a:r>
            <a:r>
              <a:rPr lang="en-US" altLang="zh-CN" dirty="0">
                <a:effectLst/>
              </a:rPr>
              <a:t>rank</a:t>
            </a:r>
            <a:r>
              <a:rPr lang="zh-CN" altLang="en-US" dirty="0">
                <a:effectLst/>
              </a:rPr>
              <a:t>，二分找到与</a:t>
            </a:r>
            <a:r>
              <a:rPr lang="en-US" altLang="zh-CN" dirty="0">
                <a:effectLst/>
              </a:rPr>
              <a:t>[</a:t>
            </a:r>
            <a:r>
              <a:rPr lang="en-US" altLang="zh-CN" dirty="0" err="1">
                <a:effectLst/>
              </a:rPr>
              <a:t>c,d</a:t>
            </a:r>
            <a:r>
              <a:rPr lang="en-US" altLang="zh-CN" dirty="0">
                <a:effectLst/>
              </a:rPr>
              <a:t>]</a:t>
            </a:r>
            <a:r>
              <a:rPr lang="zh-CN" altLang="en-US" dirty="0">
                <a:effectLst/>
              </a:rPr>
              <a:t>公共前缀长度大于</a:t>
            </a:r>
            <a:r>
              <a:rPr lang="en-US" altLang="zh-CN" dirty="0">
                <a:effectLst/>
              </a:rPr>
              <a:t>mid</a:t>
            </a:r>
            <a:r>
              <a:rPr lang="zh-CN" altLang="en-US" dirty="0">
                <a:effectLst/>
              </a:rPr>
              <a:t>的范围，设为</a:t>
            </a:r>
            <a:r>
              <a:rPr lang="en-US" altLang="zh-CN" dirty="0">
                <a:effectLst/>
              </a:rPr>
              <a:t>[L,R]</a:t>
            </a:r>
            <a:r>
              <a:rPr lang="zh-CN" altLang="en-US" dirty="0">
                <a:effectLst/>
              </a:rPr>
              <a:t>，最后的问题是</a:t>
            </a:r>
            <a:r>
              <a:rPr lang="en-US" altLang="zh-CN" dirty="0">
                <a:effectLst/>
              </a:rPr>
              <a:t>rank</a:t>
            </a:r>
            <a:r>
              <a:rPr lang="zh-CN" altLang="en-US" dirty="0">
                <a:effectLst/>
              </a:rPr>
              <a:t>为</a:t>
            </a:r>
            <a:r>
              <a:rPr lang="en-US" altLang="zh-CN" dirty="0">
                <a:effectLst/>
              </a:rPr>
              <a:t>[L,R]</a:t>
            </a:r>
            <a:r>
              <a:rPr lang="zh-CN" altLang="en-US" dirty="0">
                <a:effectLst/>
              </a:rPr>
              <a:t>的后缀是否在</a:t>
            </a:r>
            <a:r>
              <a:rPr lang="en-US" altLang="zh-CN" dirty="0">
                <a:effectLst/>
              </a:rPr>
              <a:t>[</a:t>
            </a:r>
            <a:r>
              <a:rPr lang="en-US" altLang="zh-CN" dirty="0" err="1">
                <a:effectLst/>
              </a:rPr>
              <a:t>a,b</a:t>
            </a:r>
            <a:r>
              <a:rPr lang="en-US" altLang="zh-CN" dirty="0">
                <a:effectLst/>
              </a:rPr>
              <a:t>]</a:t>
            </a:r>
            <a:r>
              <a:rPr lang="zh-CN" altLang="en-US" dirty="0">
                <a:effectLst/>
              </a:rPr>
              <a:t>中出现，在主席树上找</a:t>
            </a:r>
            <a:r>
              <a:rPr lang="en-US" altLang="zh-CN" dirty="0">
                <a:effectLst/>
              </a:rPr>
              <a:t>root</a:t>
            </a:r>
            <a:r>
              <a:rPr lang="zh-CN" altLang="en-US" dirty="0">
                <a:effectLst/>
              </a:rPr>
              <a:t>为</a:t>
            </a:r>
            <a:r>
              <a:rPr lang="en-US" altLang="zh-CN" dirty="0">
                <a:effectLst/>
              </a:rPr>
              <a:t>[</a:t>
            </a:r>
            <a:r>
              <a:rPr lang="en-US" altLang="zh-CN" dirty="0" err="1">
                <a:effectLst/>
              </a:rPr>
              <a:t>a,b</a:t>
            </a:r>
            <a:r>
              <a:rPr lang="en-US" altLang="zh-CN" dirty="0">
                <a:effectLst/>
              </a:rPr>
              <a:t>]</a:t>
            </a:r>
            <a:r>
              <a:rPr lang="zh-CN" altLang="en-US" dirty="0">
                <a:effectLst/>
              </a:rPr>
              <a:t>对应的线段树中</a:t>
            </a:r>
            <a:r>
              <a:rPr lang="en-US" altLang="zh-CN" dirty="0">
                <a:effectLst/>
              </a:rPr>
              <a:t>[L,R]</a:t>
            </a:r>
            <a:r>
              <a:rPr lang="zh-CN" altLang="en-US" dirty="0">
                <a:effectLst/>
              </a:rPr>
              <a:t>的和是否大于</a:t>
            </a:r>
            <a:r>
              <a:rPr lang="en-US" altLang="zh-CN" dirty="0">
                <a:effectLst/>
              </a:rPr>
              <a:t>0</a:t>
            </a:r>
            <a:r>
              <a:rPr lang="zh-CN" altLang="en-US" dirty="0">
                <a:effectLst/>
              </a:rPr>
              <a:t>即可。</a:t>
            </a:r>
            <a:endParaRPr lang="en-US" altLang="zh-CN" dirty="0">
              <a:effectLst/>
            </a:endParaRPr>
          </a:p>
          <a:p>
            <a:r>
              <a:rPr lang="zh-CN" altLang="en-US" dirty="0">
                <a:effectLst/>
              </a:rPr>
              <a:t>复杂度</a:t>
            </a:r>
            <a:r>
              <a:rPr lang="en-US" altLang="zh-CN" dirty="0">
                <a:effectLst/>
              </a:rPr>
              <a:t>o(mlog^2n)</a:t>
            </a:r>
            <a:endParaRPr lang="zh-CN" altLang="en-US" dirty="0"/>
          </a:p>
        </p:txBody>
      </p:sp>
    </p:spTree>
    <p:extLst>
      <p:ext uri="{BB962C8B-B14F-4D97-AF65-F5344CB8AC3E}">
        <p14:creationId xmlns:p14="http://schemas.microsoft.com/office/powerpoint/2010/main" val="32836866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26E6759-518A-4625-AF1E-A2BF82CDEFEF}"/>
              </a:ext>
            </a:extLst>
          </p:cNvPr>
          <p:cNvSpPr>
            <a:spLocks noGrp="1"/>
          </p:cNvSpPr>
          <p:nvPr>
            <p:ph type="title"/>
          </p:nvPr>
        </p:nvSpPr>
        <p:spPr/>
        <p:txBody>
          <a:bodyPr/>
          <a:lstStyle/>
          <a:p>
            <a:r>
              <a:rPr lang="zh-CN" altLang="en-US" dirty="0"/>
              <a:t>启发式合并</a:t>
            </a:r>
          </a:p>
        </p:txBody>
      </p:sp>
      <p:sp>
        <p:nvSpPr>
          <p:cNvPr id="4" name="文本占位符 3">
            <a:extLst>
              <a:ext uri="{FF2B5EF4-FFF2-40B4-BE49-F238E27FC236}">
                <a16:creationId xmlns:a16="http://schemas.microsoft.com/office/drawing/2014/main" xmlns="" id="{B41654F4-A5E7-4E22-AF1D-2389990EDA74}"/>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823935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4756E36-0276-4A14-B968-8D6D06D77501}"/>
              </a:ext>
            </a:extLst>
          </p:cNvPr>
          <p:cNvSpPr>
            <a:spLocks noGrp="1"/>
          </p:cNvSpPr>
          <p:nvPr>
            <p:ph type="title"/>
          </p:nvPr>
        </p:nvSpPr>
        <p:spPr/>
        <p:txBody>
          <a:bodyPr/>
          <a:lstStyle/>
          <a:p>
            <a:r>
              <a:rPr lang="zh-CN" altLang="en-US" dirty="0"/>
              <a:t>往事</a:t>
            </a:r>
          </a:p>
        </p:txBody>
      </p:sp>
      <p:sp>
        <p:nvSpPr>
          <p:cNvPr id="3" name="内容占位符 2">
            <a:extLst>
              <a:ext uri="{FF2B5EF4-FFF2-40B4-BE49-F238E27FC236}">
                <a16:creationId xmlns:a16="http://schemas.microsoft.com/office/drawing/2014/main" xmlns="" id="{5BE07013-8674-4DDE-A505-7B0CFBB63280}"/>
              </a:ext>
            </a:extLst>
          </p:cNvPr>
          <p:cNvSpPr>
            <a:spLocks noGrp="1"/>
          </p:cNvSpPr>
          <p:nvPr>
            <p:ph idx="1"/>
          </p:nvPr>
        </p:nvSpPr>
        <p:spPr/>
        <p:txBody>
          <a:bodyPr/>
          <a:lstStyle/>
          <a:p>
            <a:r>
              <a:rPr lang="zh-CN" altLang="en-US" dirty="0"/>
              <a:t>给定一棵</a:t>
            </a:r>
            <a:r>
              <a:rPr lang="en-US" altLang="zh-CN" dirty="0"/>
              <a:t>n</a:t>
            </a:r>
            <a:r>
              <a:rPr lang="zh-CN" altLang="en-US" dirty="0"/>
              <a:t>个点的树，</a:t>
            </a:r>
            <a:r>
              <a:rPr lang="en-US" altLang="zh-CN" dirty="0"/>
              <a:t>1</a:t>
            </a:r>
            <a:r>
              <a:rPr lang="zh-CN" altLang="en-US" dirty="0"/>
              <a:t>号点是根节点。每条边上有一个</a:t>
            </a:r>
            <a:r>
              <a:rPr lang="en-US" altLang="zh-CN" dirty="0"/>
              <a:t>[0,300]</a:t>
            </a:r>
            <a:r>
              <a:rPr lang="zh-CN" altLang="en-US" dirty="0"/>
              <a:t>的字符，对于任意一个点</a:t>
            </a:r>
            <a:r>
              <a:rPr lang="en-US" altLang="zh-CN" dirty="0"/>
              <a:t>u</a:t>
            </a:r>
            <a:r>
              <a:rPr lang="zh-CN" altLang="en-US" dirty="0"/>
              <a:t>，</a:t>
            </a:r>
            <a:r>
              <a:rPr lang="en-US" altLang="zh-CN" dirty="0"/>
              <a:t>u</a:t>
            </a:r>
            <a:r>
              <a:rPr lang="zh-CN" altLang="en-US" dirty="0"/>
              <a:t>的所有出边对应的字符互不相同。</a:t>
            </a:r>
            <a:endParaRPr lang="en-US" altLang="zh-CN" dirty="0"/>
          </a:p>
          <a:p>
            <a:r>
              <a:rPr lang="zh-CN" altLang="en-US" dirty="0"/>
              <a:t>接下来是往事的定义，点</a:t>
            </a:r>
            <a:r>
              <a:rPr lang="en-US" altLang="zh-CN" dirty="0"/>
              <a:t>u</a:t>
            </a:r>
            <a:r>
              <a:rPr lang="zh-CN" altLang="en-US" dirty="0"/>
              <a:t>对应的往事为</a:t>
            </a:r>
            <a:r>
              <a:rPr lang="en-US" altLang="zh-CN" dirty="0"/>
              <a:t>u</a:t>
            </a:r>
            <a:r>
              <a:rPr lang="zh-CN" altLang="en-US" dirty="0"/>
              <a:t>到根所组成的字符串，</a:t>
            </a:r>
            <a:r>
              <a:rPr lang="en-US" altLang="zh-CN" dirty="0"/>
              <a:t>u</a:t>
            </a:r>
            <a:r>
              <a:rPr lang="zh-CN" altLang="en-US" dirty="0"/>
              <a:t>为起点，成为</a:t>
            </a:r>
            <a:r>
              <a:rPr lang="en-US" altLang="zh-CN" dirty="0"/>
              <a:t>r(u)</a:t>
            </a:r>
            <a:r>
              <a:rPr lang="zh-CN" altLang="en-US" dirty="0"/>
              <a:t>。</a:t>
            </a:r>
            <a:endParaRPr lang="en-US" altLang="zh-CN" dirty="0"/>
          </a:p>
          <a:p>
            <a:r>
              <a:rPr lang="zh-CN" altLang="en-US" dirty="0"/>
              <a:t>定义</a:t>
            </a:r>
            <a:r>
              <a:rPr lang="en-US" altLang="zh-CN" dirty="0"/>
              <a:t>f(</a:t>
            </a:r>
            <a:r>
              <a:rPr lang="en-US" altLang="zh-CN" dirty="0" err="1"/>
              <a:t>u,v</a:t>
            </a:r>
            <a:r>
              <a:rPr lang="en-US" altLang="zh-CN" dirty="0"/>
              <a:t>)=</a:t>
            </a:r>
            <a:r>
              <a:rPr lang="en-US" altLang="zh-CN" dirty="0" err="1"/>
              <a:t>lcp</a:t>
            </a:r>
            <a:r>
              <a:rPr lang="en-US" altLang="zh-CN" dirty="0"/>
              <a:t>(r(u),r(v))+</a:t>
            </a:r>
            <a:r>
              <a:rPr lang="en-US" altLang="zh-CN" dirty="0" err="1"/>
              <a:t>lcs</a:t>
            </a:r>
            <a:r>
              <a:rPr lang="en-US" altLang="zh-CN" dirty="0"/>
              <a:t>(r(u),r(v))</a:t>
            </a:r>
          </a:p>
          <a:p>
            <a:r>
              <a:rPr lang="zh-CN" altLang="en-US" dirty="0"/>
              <a:t>问</a:t>
            </a:r>
            <a:r>
              <a:rPr lang="en-US" altLang="zh-CN" dirty="0"/>
              <a:t>max{f(</a:t>
            </a:r>
            <a:r>
              <a:rPr lang="en-US" altLang="zh-CN" dirty="0" err="1"/>
              <a:t>u,v</a:t>
            </a:r>
            <a:r>
              <a:rPr lang="en-US" altLang="zh-CN" dirty="0"/>
              <a:t>)}</a:t>
            </a:r>
            <a:r>
              <a:rPr lang="zh-CN" altLang="en-US" dirty="0"/>
              <a:t>是多少。</a:t>
            </a:r>
            <a:endParaRPr lang="en-US" altLang="zh-CN" dirty="0"/>
          </a:p>
          <a:p>
            <a:r>
              <a:rPr lang="en-US" altLang="zh-CN" dirty="0"/>
              <a:t>n&lt;=200000</a:t>
            </a:r>
          </a:p>
        </p:txBody>
      </p:sp>
    </p:spTree>
    <p:extLst>
      <p:ext uri="{BB962C8B-B14F-4D97-AF65-F5344CB8AC3E}">
        <p14:creationId xmlns:p14="http://schemas.microsoft.com/office/powerpoint/2010/main" val="41964993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DE3AD94-3930-4BDA-85CC-32F5F09ABFBB}"/>
              </a:ext>
            </a:extLst>
          </p:cNvPr>
          <p:cNvSpPr>
            <a:spLocks noGrp="1"/>
          </p:cNvSpPr>
          <p:nvPr>
            <p:ph type="title"/>
          </p:nvPr>
        </p:nvSpPr>
        <p:spPr/>
        <p:txBody>
          <a:bodyPr/>
          <a:lstStyle/>
          <a:p>
            <a:r>
              <a:rPr lang="zh-CN" altLang="en-US" dirty="0"/>
              <a:t>往事</a:t>
            </a:r>
          </a:p>
        </p:txBody>
      </p:sp>
      <p:sp>
        <p:nvSpPr>
          <p:cNvPr id="3" name="内容占位符 2">
            <a:extLst>
              <a:ext uri="{FF2B5EF4-FFF2-40B4-BE49-F238E27FC236}">
                <a16:creationId xmlns:a16="http://schemas.microsoft.com/office/drawing/2014/main" xmlns="" id="{8A169D5A-A7B5-44ED-BC35-C41E783A98DA}"/>
              </a:ext>
            </a:extLst>
          </p:cNvPr>
          <p:cNvSpPr>
            <a:spLocks noGrp="1"/>
          </p:cNvSpPr>
          <p:nvPr>
            <p:ph idx="1"/>
          </p:nvPr>
        </p:nvSpPr>
        <p:spPr/>
        <p:txBody>
          <a:bodyPr/>
          <a:lstStyle/>
          <a:p>
            <a:r>
              <a:rPr lang="zh-CN" altLang="en-US" dirty="0"/>
              <a:t>显然</a:t>
            </a:r>
            <a:r>
              <a:rPr lang="en-US" altLang="zh-CN" dirty="0" err="1"/>
              <a:t>lcs</a:t>
            </a:r>
            <a:r>
              <a:rPr lang="en-US" altLang="zh-CN" dirty="0"/>
              <a:t>(r(u),r(v))=dep[</a:t>
            </a:r>
            <a:r>
              <a:rPr lang="en-US" altLang="zh-CN" dirty="0" err="1"/>
              <a:t>lca</a:t>
            </a:r>
            <a:r>
              <a:rPr lang="en-US" altLang="zh-CN" dirty="0"/>
              <a:t>(</a:t>
            </a:r>
            <a:r>
              <a:rPr lang="en-US" altLang="zh-CN" dirty="0" err="1"/>
              <a:t>u,v</a:t>
            </a:r>
            <a:r>
              <a:rPr lang="en-US" altLang="zh-CN" dirty="0"/>
              <a:t>)]</a:t>
            </a:r>
            <a:r>
              <a:rPr lang="zh-CN" altLang="en-US" dirty="0"/>
              <a:t>，问题在于</a:t>
            </a:r>
            <a:r>
              <a:rPr lang="en-US" altLang="zh-CN" dirty="0" err="1"/>
              <a:t>lcp</a:t>
            </a:r>
            <a:endParaRPr lang="en-US" altLang="zh-CN" dirty="0"/>
          </a:p>
          <a:p>
            <a:r>
              <a:rPr lang="zh-CN" altLang="en-US" dirty="0"/>
              <a:t>将这</a:t>
            </a:r>
            <a:r>
              <a:rPr lang="en-US" altLang="zh-CN" dirty="0"/>
              <a:t>n-1</a:t>
            </a:r>
            <a:r>
              <a:rPr lang="zh-CN" altLang="en-US" dirty="0"/>
              <a:t>个串放在后缀数组上排序，则可以</a:t>
            </a:r>
            <a:r>
              <a:rPr lang="en-US" altLang="zh-CN" dirty="0" err="1"/>
              <a:t>nlogn</a:t>
            </a:r>
            <a:r>
              <a:rPr lang="zh-CN" altLang="en-US" dirty="0"/>
              <a:t>预处理，</a:t>
            </a:r>
            <a:r>
              <a:rPr lang="en-US" altLang="zh-CN" dirty="0"/>
              <a:t>o(1)</a:t>
            </a:r>
            <a:r>
              <a:rPr lang="zh-CN" altLang="en-US" dirty="0"/>
              <a:t>查询</a:t>
            </a:r>
            <a:r>
              <a:rPr lang="en-US" altLang="zh-CN" dirty="0" err="1"/>
              <a:t>lcp</a:t>
            </a:r>
            <a:endParaRPr lang="en-US" altLang="zh-CN" dirty="0"/>
          </a:p>
          <a:p>
            <a:r>
              <a:rPr lang="zh-CN" altLang="en-US" dirty="0"/>
              <a:t>在树上进行一遍</a:t>
            </a:r>
            <a:r>
              <a:rPr lang="en-US" altLang="zh-CN" dirty="0" err="1"/>
              <a:t>dfs</a:t>
            </a:r>
            <a:r>
              <a:rPr lang="zh-CN" altLang="en-US" dirty="0"/>
              <a:t>，同时枚举</a:t>
            </a:r>
            <a:r>
              <a:rPr lang="en-US" altLang="zh-CN" dirty="0" err="1"/>
              <a:t>lcp</a:t>
            </a:r>
            <a:r>
              <a:rPr lang="zh-CN" altLang="en-US" dirty="0"/>
              <a:t>，考虑两棵子树的合并。暴力枚举</a:t>
            </a:r>
            <a:r>
              <a:rPr lang="en-US" altLang="zh-CN" dirty="0"/>
              <a:t>o(1)</a:t>
            </a:r>
            <a:r>
              <a:rPr lang="zh-CN" altLang="en-US" dirty="0"/>
              <a:t>查询时</a:t>
            </a:r>
            <a:r>
              <a:rPr lang="en-US" altLang="zh-CN" dirty="0"/>
              <a:t>n^2</a:t>
            </a:r>
            <a:r>
              <a:rPr lang="zh-CN" altLang="en-US" dirty="0"/>
              <a:t>的复杂度不可取，注意到对于一个后缀最有用的是</a:t>
            </a:r>
            <a:r>
              <a:rPr lang="en-US" altLang="zh-CN" dirty="0"/>
              <a:t>rank</a:t>
            </a:r>
            <a:r>
              <a:rPr lang="zh-CN" altLang="en-US" dirty="0"/>
              <a:t>离它最近的，所以只需要维护子树</a:t>
            </a:r>
            <a:r>
              <a:rPr lang="en-US" altLang="zh-CN" dirty="0"/>
              <a:t>rank</a:t>
            </a:r>
            <a:r>
              <a:rPr lang="zh-CN" altLang="en-US" dirty="0"/>
              <a:t>的</a:t>
            </a:r>
            <a:r>
              <a:rPr lang="en-US" altLang="zh-CN" dirty="0"/>
              <a:t>set</a:t>
            </a:r>
            <a:r>
              <a:rPr lang="zh-CN" altLang="en-US" dirty="0"/>
              <a:t>，然后查询前驱后继即</a:t>
            </a:r>
            <a:r>
              <a:rPr lang="zh-CN" altLang="en-US"/>
              <a:t>可，子树的</a:t>
            </a:r>
            <a:r>
              <a:rPr lang="zh-CN" altLang="en-US" dirty="0"/>
              <a:t>合并问题交给启发式合并，时间复杂度</a:t>
            </a:r>
            <a:r>
              <a:rPr lang="en-US" altLang="zh-CN" dirty="0"/>
              <a:t>o(nlog^2n)</a:t>
            </a:r>
          </a:p>
          <a:p>
            <a:r>
              <a:rPr lang="zh-CN" altLang="en-US" dirty="0"/>
              <a:t>如果将</a:t>
            </a:r>
            <a:r>
              <a:rPr lang="en-US" altLang="zh-CN" dirty="0"/>
              <a:t>set</a:t>
            </a:r>
            <a:r>
              <a:rPr lang="zh-CN" altLang="en-US" dirty="0"/>
              <a:t>启发式合并改为线段树合并，总复杂度</a:t>
            </a:r>
            <a:r>
              <a:rPr lang="en-US" altLang="zh-CN" dirty="0"/>
              <a:t>o(</a:t>
            </a:r>
            <a:r>
              <a:rPr lang="en-US" altLang="zh-CN" dirty="0" err="1"/>
              <a:t>nlogn</a:t>
            </a:r>
            <a:r>
              <a:rPr lang="en-US" altLang="zh-CN" dirty="0"/>
              <a:t>)</a:t>
            </a:r>
          </a:p>
        </p:txBody>
      </p:sp>
    </p:spTree>
    <p:extLst>
      <p:ext uri="{BB962C8B-B14F-4D97-AF65-F5344CB8AC3E}">
        <p14:creationId xmlns:p14="http://schemas.microsoft.com/office/powerpoint/2010/main" val="31286156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C64B6CC-DF57-4117-904C-9CEDBA37DEF3}"/>
              </a:ext>
            </a:extLst>
          </p:cNvPr>
          <p:cNvSpPr>
            <a:spLocks noGrp="1"/>
          </p:cNvSpPr>
          <p:nvPr>
            <p:ph type="title"/>
          </p:nvPr>
        </p:nvSpPr>
        <p:spPr/>
        <p:txBody>
          <a:bodyPr/>
          <a:lstStyle/>
          <a:p>
            <a:r>
              <a:rPr lang="zh-CN" altLang="en-US" dirty="0"/>
              <a:t>莫队</a:t>
            </a:r>
          </a:p>
        </p:txBody>
      </p:sp>
      <p:sp>
        <p:nvSpPr>
          <p:cNvPr id="4" name="文本占位符 3">
            <a:extLst>
              <a:ext uri="{FF2B5EF4-FFF2-40B4-BE49-F238E27FC236}">
                <a16:creationId xmlns:a16="http://schemas.microsoft.com/office/drawing/2014/main" xmlns="" id="{CB14DF1B-5AC4-408B-989B-845FA3F59769}"/>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117847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4799B73-6841-43BE-896B-F1A1DD8326FE}"/>
              </a:ext>
            </a:extLst>
          </p:cNvPr>
          <p:cNvSpPr>
            <a:spLocks noGrp="1"/>
          </p:cNvSpPr>
          <p:nvPr>
            <p:ph type="title"/>
          </p:nvPr>
        </p:nvSpPr>
        <p:spPr/>
        <p:txBody>
          <a:bodyPr/>
          <a:lstStyle/>
          <a:p>
            <a:r>
              <a:rPr lang="en-US" altLang="zh-CN" dirty="0"/>
              <a:t>BZOJ</a:t>
            </a:r>
            <a:r>
              <a:rPr lang="en-US" altLang="zh-CN" dirty="0">
                <a:effectLst/>
              </a:rPr>
              <a:t>3533: [Sdoi2014]</a:t>
            </a:r>
            <a:r>
              <a:rPr lang="zh-CN" altLang="en-US" dirty="0">
                <a:effectLst/>
              </a:rPr>
              <a:t>向量集</a:t>
            </a:r>
            <a:endParaRPr lang="zh-CN" altLang="en-US" dirty="0"/>
          </a:p>
        </p:txBody>
      </p:sp>
      <p:sp>
        <p:nvSpPr>
          <p:cNvPr id="3" name="内容占位符 2">
            <a:extLst>
              <a:ext uri="{FF2B5EF4-FFF2-40B4-BE49-F238E27FC236}">
                <a16:creationId xmlns:a16="http://schemas.microsoft.com/office/drawing/2014/main" xmlns="" id="{18D593D4-0320-4BA9-98A3-7C4F918B8201}"/>
              </a:ext>
            </a:extLst>
          </p:cNvPr>
          <p:cNvSpPr>
            <a:spLocks noGrp="1"/>
          </p:cNvSpPr>
          <p:nvPr>
            <p:ph idx="1"/>
          </p:nvPr>
        </p:nvSpPr>
        <p:spPr/>
        <p:txBody>
          <a:bodyPr/>
          <a:lstStyle/>
          <a:p>
            <a:r>
              <a:rPr lang="zh-CN" altLang="en-US" dirty="0">
                <a:effectLst/>
              </a:rPr>
              <a:t>维护一个向量集合，在线支持以下操作：</a:t>
            </a:r>
            <a:r>
              <a:rPr lang="zh-CN" altLang="en-US" dirty="0"/>
              <a:t/>
            </a:r>
            <a:br>
              <a:rPr lang="zh-CN" altLang="en-US" dirty="0"/>
            </a:br>
            <a:r>
              <a:rPr lang="en-US" altLang="zh-CN" dirty="0">
                <a:effectLst/>
              </a:rPr>
              <a:t>"A x y (|x|</a:t>
            </a:r>
            <a:r>
              <a:rPr lang="zh-CN" altLang="en-US" dirty="0">
                <a:effectLst/>
              </a:rPr>
              <a:t>，</a:t>
            </a:r>
            <a:r>
              <a:rPr lang="en-US" altLang="zh-CN" dirty="0">
                <a:effectLst/>
              </a:rPr>
              <a:t>|y| &lt; =10^8)"</a:t>
            </a:r>
            <a:r>
              <a:rPr lang="zh-CN" altLang="en-US" dirty="0">
                <a:effectLst/>
              </a:rPr>
              <a:t>：加入向量</a:t>
            </a:r>
            <a:r>
              <a:rPr lang="en-US" altLang="zh-CN" dirty="0">
                <a:effectLst/>
              </a:rPr>
              <a:t>(x</a:t>
            </a:r>
            <a:r>
              <a:rPr lang="zh-CN" altLang="en-US" dirty="0">
                <a:effectLst/>
              </a:rPr>
              <a:t>，</a:t>
            </a:r>
            <a:r>
              <a:rPr lang="en-US" altLang="zh-CN" dirty="0">
                <a:effectLst/>
              </a:rPr>
              <a:t>y);</a:t>
            </a:r>
            <a:r>
              <a:rPr lang="zh-CN" altLang="en-US" dirty="0"/>
              <a:t/>
            </a:r>
            <a:br>
              <a:rPr lang="zh-CN" altLang="en-US" dirty="0"/>
            </a:br>
            <a:r>
              <a:rPr lang="en-US" altLang="zh-CN" dirty="0">
                <a:effectLst/>
              </a:rPr>
              <a:t>"Q x y l r (|x|</a:t>
            </a:r>
            <a:r>
              <a:rPr lang="zh-CN" altLang="en-US" dirty="0">
                <a:effectLst/>
              </a:rPr>
              <a:t>，</a:t>
            </a:r>
            <a:r>
              <a:rPr lang="en-US" altLang="zh-CN" dirty="0">
                <a:effectLst/>
              </a:rPr>
              <a:t>|y| &lt; =10^8</a:t>
            </a:r>
            <a:r>
              <a:rPr lang="zh-CN" altLang="en-US" dirty="0">
                <a:effectLst/>
              </a:rPr>
              <a:t>，</a:t>
            </a:r>
            <a:r>
              <a:rPr lang="en-US" altLang="zh-CN" dirty="0">
                <a:effectLst/>
              </a:rPr>
              <a:t>1 &lt; =L &lt; =R &lt; =T</a:t>
            </a:r>
            <a:r>
              <a:rPr lang="zh-CN" altLang="en-US" dirty="0">
                <a:effectLst/>
              </a:rPr>
              <a:t>，其中</a:t>
            </a:r>
            <a:r>
              <a:rPr lang="en-US" altLang="zh-CN" dirty="0">
                <a:effectLst/>
              </a:rPr>
              <a:t>T</a:t>
            </a:r>
            <a:r>
              <a:rPr lang="zh-CN" altLang="en-US" dirty="0">
                <a:effectLst/>
              </a:rPr>
              <a:t>为已经加入的向量个数</a:t>
            </a:r>
            <a:r>
              <a:rPr lang="en-US" altLang="zh-CN" dirty="0">
                <a:effectLst/>
              </a:rPr>
              <a:t>)</a:t>
            </a:r>
            <a:r>
              <a:rPr lang="zh-CN" altLang="en-US" dirty="0">
                <a:effectLst/>
              </a:rPr>
              <a:t>询问第</a:t>
            </a:r>
            <a:r>
              <a:rPr lang="en-US" altLang="zh-CN" dirty="0">
                <a:effectLst/>
              </a:rPr>
              <a:t>L</a:t>
            </a:r>
            <a:r>
              <a:rPr lang="zh-CN" altLang="en-US" dirty="0">
                <a:effectLst/>
              </a:rPr>
              <a:t>个到第</a:t>
            </a:r>
            <a:r>
              <a:rPr lang="en-US" altLang="zh-CN" dirty="0">
                <a:effectLst/>
              </a:rPr>
              <a:t>R</a:t>
            </a:r>
            <a:r>
              <a:rPr lang="zh-CN" altLang="en-US" dirty="0">
                <a:effectLst/>
              </a:rPr>
              <a:t>个加入的向量与向量</a:t>
            </a:r>
            <a:r>
              <a:rPr lang="en-US" altLang="zh-CN" dirty="0">
                <a:effectLst/>
              </a:rPr>
              <a:t>(x</a:t>
            </a:r>
            <a:r>
              <a:rPr lang="zh-CN" altLang="en-US" dirty="0">
                <a:effectLst/>
              </a:rPr>
              <a:t>，</a:t>
            </a:r>
            <a:r>
              <a:rPr lang="en-US" altLang="zh-CN" dirty="0">
                <a:effectLst/>
              </a:rPr>
              <a:t>y)</a:t>
            </a:r>
            <a:r>
              <a:rPr lang="zh-CN" altLang="en-US" dirty="0">
                <a:effectLst/>
              </a:rPr>
              <a:t>的点积的最大值。</a:t>
            </a:r>
            <a:endParaRPr lang="en-US" altLang="zh-CN" dirty="0">
              <a:effectLst/>
            </a:endParaRPr>
          </a:p>
          <a:p>
            <a:r>
              <a:rPr lang="zh-CN" altLang="en-US" dirty="0">
                <a:effectLst/>
              </a:rPr>
              <a:t>强制在线</a:t>
            </a:r>
            <a:endParaRPr lang="en-US" altLang="zh-CN" dirty="0">
              <a:effectLst/>
            </a:endParaRPr>
          </a:p>
          <a:p>
            <a:r>
              <a:rPr lang="en-US" altLang="zh-CN" dirty="0">
                <a:effectLst/>
              </a:rPr>
              <a:t>1&lt;=N&lt;=4×10^5</a:t>
            </a:r>
            <a:endParaRPr lang="zh-CN" altLang="en-US" dirty="0"/>
          </a:p>
        </p:txBody>
      </p:sp>
    </p:spTree>
    <p:extLst>
      <p:ext uri="{BB962C8B-B14F-4D97-AF65-F5344CB8AC3E}">
        <p14:creationId xmlns:p14="http://schemas.microsoft.com/office/powerpoint/2010/main" val="4069020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F95490C-B879-4896-9BCF-45CBF98A5263}"/>
              </a:ext>
            </a:extLst>
          </p:cNvPr>
          <p:cNvSpPr>
            <a:spLocks noGrp="1"/>
          </p:cNvSpPr>
          <p:nvPr>
            <p:ph type="title"/>
          </p:nvPr>
        </p:nvSpPr>
        <p:spPr/>
        <p:txBody>
          <a:bodyPr/>
          <a:lstStyle/>
          <a:p>
            <a:r>
              <a:rPr lang="en-US" altLang="zh-CN" dirty="0"/>
              <a:t>SEQ</a:t>
            </a:r>
            <a:endParaRPr lang="zh-CN" altLang="en-US" dirty="0"/>
          </a:p>
        </p:txBody>
      </p:sp>
      <p:sp>
        <p:nvSpPr>
          <p:cNvPr id="3" name="内容占位符 2">
            <a:extLst>
              <a:ext uri="{FF2B5EF4-FFF2-40B4-BE49-F238E27FC236}">
                <a16:creationId xmlns:a16="http://schemas.microsoft.com/office/drawing/2014/main" xmlns="" id="{B0617A0B-39B7-46A6-A38D-07DEC39AD29D}"/>
              </a:ext>
            </a:extLst>
          </p:cNvPr>
          <p:cNvSpPr>
            <a:spLocks noGrp="1"/>
          </p:cNvSpPr>
          <p:nvPr>
            <p:ph idx="1"/>
          </p:nvPr>
        </p:nvSpPr>
        <p:spPr/>
        <p:txBody>
          <a:bodyPr/>
          <a:lstStyle/>
          <a:p>
            <a:r>
              <a:rPr lang="zh-CN" altLang="en-US" dirty="0"/>
              <a:t>给定一个长度为</a:t>
            </a:r>
            <a:r>
              <a:rPr lang="en-US" altLang="zh-CN" dirty="0"/>
              <a:t>n</a:t>
            </a:r>
            <a:r>
              <a:rPr lang="zh-CN" altLang="en-US" dirty="0"/>
              <a:t>的序列，</a:t>
            </a:r>
            <a:r>
              <a:rPr lang="en-US" altLang="zh-CN" dirty="0"/>
              <a:t>m</a:t>
            </a:r>
            <a:r>
              <a:rPr lang="zh-CN" altLang="en-US" dirty="0"/>
              <a:t>个询问。每次询问某个区间</a:t>
            </a:r>
            <a:r>
              <a:rPr lang="en-US" altLang="zh-CN" dirty="0"/>
              <a:t>[</a:t>
            </a:r>
            <a:r>
              <a:rPr lang="en-US" altLang="zh-CN" dirty="0" err="1"/>
              <a:t>l,r</a:t>
            </a:r>
            <a:r>
              <a:rPr lang="en-US" altLang="zh-CN" dirty="0"/>
              <a:t>]</a:t>
            </a:r>
            <a:r>
              <a:rPr lang="zh-CN" altLang="en-US" dirty="0"/>
              <a:t>中，最长的值域连续段长度。</a:t>
            </a:r>
            <a:endParaRPr lang="en-US" altLang="zh-CN" dirty="0"/>
          </a:p>
          <a:p>
            <a:r>
              <a:rPr lang="en-US" altLang="zh-CN" dirty="0" err="1"/>
              <a:t>n,m</a:t>
            </a:r>
            <a:r>
              <a:rPr lang="en-US" altLang="zh-CN" dirty="0"/>
              <a:t>=50000</a:t>
            </a:r>
            <a:endParaRPr lang="zh-CN" altLang="en-US" dirty="0"/>
          </a:p>
        </p:txBody>
      </p:sp>
    </p:spTree>
    <p:extLst>
      <p:ext uri="{BB962C8B-B14F-4D97-AF65-F5344CB8AC3E}">
        <p14:creationId xmlns:p14="http://schemas.microsoft.com/office/powerpoint/2010/main" val="23470976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9E10408-9428-4E50-BE80-3D7497833B50}"/>
              </a:ext>
            </a:extLst>
          </p:cNvPr>
          <p:cNvSpPr>
            <a:spLocks noGrp="1"/>
          </p:cNvSpPr>
          <p:nvPr>
            <p:ph type="title"/>
          </p:nvPr>
        </p:nvSpPr>
        <p:spPr/>
        <p:txBody>
          <a:bodyPr/>
          <a:lstStyle/>
          <a:p>
            <a:r>
              <a:rPr lang="en-US" altLang="zh-CN" dirty="0"/>
              <a:t>SEQ</a:t>
            </a:r>
            <a:endParaRPr lang="zh-CN" altLang="en-US" dirty="0"/>
          </a:p>
        </p:txBody>
      </p:sp>
      <p:sp>
        <p:nvSpPr>
          <p:cNvPr id="3" name="内容占位符 2">
            <a:extLst>
              <a:ext uri="{FF2B5EF4-FFF2-40B4-BE49-F238E27FC236}">
                <a16:creationId xmlns:a16="http://schemas.microsoft.com/office/drawing/2014/main" xmlns="" id="{AE11460C-585F-485C-8728-C8A0501FFB08}"/>
              </a:ext>
            </a:extLst>
          </p:cNvPr>
          <p:cNvSpPr>
            <a:spLocks noGrp="1"/>
          </p:cNvSpPr>
          <p:nvPr>
            <p:ph idx="1"/>
          </p:nvPr>
        </p:nvSpPr>
        <p:spPr/>
        <p:txBody>
          <a:bodyPr/>
          <a:lstStyle/>
          <a:p>
            <a:r>
              <a:rPr lang="zh-CN" altLang="en-US" dirty="0"/>
              <a:t>考虑莫队，如果没有删除元素只有添加元素的话，每次插入一个元素可以</a:t>
            </a:r>
            <a:r>
              <a:rPr lang="en-US" altLang="zh-CN" dirty="0"/>
              <a:t>o(1)</a:t>
            </a:r>
            <a:r>
              <a:rPr lang="zh-CN" altLang="en-US" dirty="0"/>
              <a:t>维护。</a:t>
            </a:r>
            <a:endParaRPr lang="en-US" altLang="zh-CN" dirty="0"/>
          </a:p>
          <a:p>
            <a:r>
              <a:rPr lang="zh-CN" altLang="en-US" dirty="0"/>
              <a:t>按照莫队的思路分块，处理某块时右端点单调递增，但左端点始终处于块尾。处理一个询问时，将左端点挪到对应的位置即可，这一段只有添加元素。</a:t>
            </a:r>
            <a:endParaRPr lang="en-US" altLang="zh-CN" dirty="0"/>
          </a:p>
          <a:p>
            <a:r>
              <a:rPr lang="zh-CN" altLang="en-US" dirty="0"/>
              <a:t>但是处理完一个询问后左端点需要还原，也就是答案需要复原，维护的连续段也要复原，这里在左端点动之前需要预先记录需要复原的答案，左端点的移动最多涉及到</a:t>
            </a:r>
            <a:r>
              <a:rPr lang="en-US" altLang="zh-CN" dirty="0"/>
              <a:t>o(sqrt(n))</a:t>
            </a:r>
            <a:r>
              <a:rPr lang="zh-CN" altLang="en-US" dirty="0"/>
              <a:t>的信息，并且为了保证复杂度记录的时候只能记录涉及到的这些信息。</a:t>
            </a:r>
            <a:endParaRPr lang="en-US" altLang="zh-CN" dirty="0"/>
          </a:p>
          <a:p>
            <a:r>
              <a:rPr lang="zh-CN" altLang="en-US" dirty="0"/>
              <a:t>一次询问后复原即可。</a:t>
            </a:r>
          </a:p>
        </p:txBody>
      </p:sp>
    </p:spTree>
    <p:extLst>
      <p:ext uri="{BB962C8B-B14F-4D97-AF65-F5344CB8AC3E}">
        <p14:creationId xmlns:p14="http://schemas.microsoft.com/office/powerpoint/2010/main" val="39125908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B00C4E0-9201-46EE-8B4B-5C7FD7E05343}"/>
              </a:ext>
            </a:extLst>
          </p:cNvPr>
          <p:cNvSpPr>
            <a:spLocks noGrp="1"/>
          </p:cNvSpPr>
          <p:nvPr>
            <p:ph type="title"/>
          </p:nvPr>
        </p:nvSpPr>
        <p:spPr/>
        <p:txBody>
          <a:bodyPr/>
          <a:lstStyle/>
          <a:p>
            <a:r>
              <a:rPr lang="en-US" altLang="zh-CN" dirty="0"/>
              <a:t>bzoj4540: [Hnoi2016]</a:t>
            </a:r>
            <a:r>
              <a:rPr lang="zh-CN" altLang="en-US" dirty="0"/>
              <a:t>序列</a:t>
            </a:r>
          </a:p>
        </p:txBody>
      </p:sp>
      <p:sp>
        <p:nvSpPr>
          <p:cNvPr id="3" name="内容占位符 2">
            <a:extLst>
              <a:ext uri="{FF2B5EF4-FFF2-40B4-BE49-F238E27FC236}">
                <a16:creationId xmlns:a16="http://schemas.microsoft.com/office/drawing/2014/main" xmlns="" id="{B4A7E44D-5F70-4501-BA35-E49C657CC9DB}"/>
              </a:ext>
            </a:extLst>
          </p:cNvPr>
          <p:cNvSpPr>
            <a:spLocks noGrp="1"/>
          </p:cNvSpPr>
          <p:nvPr>
            <p:ph idx="1"/>
          </p:nvPr>
        </p:nvSpPr>
        <p:spPr/>
        <p:txBody>
          <a:bodyPr/>
          <a:lstStyle/>
          <a:p>
            <a:r>
              <a:rPr lang="zh-CN" altLang="en-US" dirty="0"/>
              <a:t>给定长度为</a:t>
            </a:r>
            <a:r>
              <a:rPr lang="en-US" altLang="zh-CN" dirty="0"/>
              <a:t>n</a:t>
            </a:r>
            <a:r>
              <a:rPr lang="zh-CN" altLang="en-US" dirty="0"/>
              <a:t>的序列：</a:t>
            </a:r>
            <a:r>
              <a:rPr lang="en-US" altLang="zh-CN" dirty="0"/>
              <a:t>a1,a2,…,an</a:t>
            </a:r>
            <a:r>
              <a:rPr lang="zh-CN" altLang="en-US" dirty="0"/>
              <a:t>，记为</a:t>
            </a:r>
            <a:r>
              <a:rPr lang="en-US" altLang="zh-CN" dirty="0"/>
              <a:t>a[1:n]</a:t>
            </a:r>
            <a:r>
              <a:rPr lang="zh-CN" altLang="en-US" dirty="0"/>
              <a:t>。类似地，</a:t>
            </a:r>
            <a:r>
              <a:rPr lang="en-US" altLang="zh-CN" dirty="0"/>
              <a:t>a[</a:t>
            </a:r>
            <a:r>
              <a:rPr lang="en-US" altLang="zh-CN" dirty="0" err="1"/>
              <a:t>l:r</a:t>
            </a:r>
            <a:r>
              <a:rPr lang="en-US" altLang="zh-CN" dirty="0"/>
              <a:t>]</a:t>
            </a:r>
            <a:r>
              <a:rPr lang="zh-CN" altLang="en-US" dirty="0"/>
              <a:t>（</a:t>
            </a:r>
            <a:r>
              <a:rPr lang="en-US" altLang="zh-CN" dirty="0"/>
              <a:t>1≤l≤r≤N</a:t>
            </a:r>
            <a:r>
              <a:rPr lang="zh-CN" altLang="en-US" dirty="0"/>
              <a:t>）是指序列：</a:t>
            </a:r>
            <a:r>
              <a:rPr lang="en-US" altLang="zh-CN" dirty="0"/>
              <a:t>al,al+1,…,ar-1,ar</a:t>
            </a:r>
            <a:r>
              <a:rPr lang="zh-CN" altLang="en-US" dirty="0"/>
              <a:t>。若</a:t>
            </a:r>
            <a:r>
              <a:rPr lang="en-US" altLang="zh-CN" dirty="0"/>
              <a:t>1≤l≤s≤t≤r≤n</a:t>
            </a:r>
            <a:r>
              <a:rPr lang="zh-CN" altLang="en-US" dirty="0"/>
              <a:t>，则称</a:t>
            </a:r>
            <a:r>
              <a:rPr lang="en-US" altLang="zh-CN" dirty="0"/>
              <a:t>a[</a:t>
            </a:r>
            <a:r>
              <a:rPr lang="en-US" altLang="zh-CN" dirty="0" err="1"/>
              <a:t>s:t</a:t>
            </a:r>
            <a:r>
              <a:rPr lang="en-US" altLang="zh-CN" dirty="0"/>
              <a:t>]</a:t>
            </a:r>
            <a:r>
              <a:rPr lang="zh-CN" altLang="en-US" dirty="0"/>
              <a:t>是</a:t>
            </a:r>
            <a:r>
              <a:rPr lang="en-US" altLang="zh-CN" dirty="0"/>
              <a:t>a[</a:t>
            </a:r>
            <a:r>
              <a:rPr lang="en-US" altLang="zh-CN" dirty="0" err="1"/>
              <a:t>l:r</a:t>
            </a:r>
            <a:r>
              <a:rPr lang="en-US" altLang="zh-CN" dirty="0"/>
              <a:t>]</a:t>
            </a:r>
            <a:r>
              <a:rPr lang="zh-CN" altLang="en-US" dirty="0"/>
              <a:t>的子序列。现在有</a:t>
            </a:r>
            <a:r>
              <a:rPr lang="en-US" altLang="zh-CN" dirty="0"/>
              <a:t>q</a:t>
            </a:r>
            <a:r>
              <a:rPr lang="zh-CN" altLang="en-US" dirty="0"/>
              <a:t>个询问，每个询问给定两个数</a:t>
            </a:r>
            <a:r>
              <a:rPr lang="en-US" altLang="zh-CN" dirty="0"/>
              <a:t>l</a:t>
            </a:r>
            <a:r>
              <a:rPr lang="zh-CN" altLang="en-US" dirty="0"/>
              <a:t>和</a:t>
            </a:r>
            <a:r>
              <a:rPr lang="en-US" altLang="zh-CN" dirty="0"/>
              <a:t>r</a:t>
            </a:r>
            <a:r>
              <a:rPr lang="zh-CN" altLang="en-US" dirty="0"/>
              <a:t>，</a:t>
            </a:r>
            <a:r>
              <a:rPr lang="en-US" altLang="zh-CN" dirty="0"/>
              <a:t>1≤l≤r≤n</a:t>
            </a:r>
            <a:r>
              <a:rPr lang="zh-CN" altLang="en-US" dirty="0"/>
              <a:t>，求</a:t>
            </a:r>
            <a:r>
              <a:rPr lang="en-US" altLang="zh-CN" dirty="0"/>
              <a:t>a[</a:t>
            </a:r>
            <a:r>
              <a:rPr lang="en-US" altLang="zh-CN" dirty="0" err="1"/>
              <a:t>l:r</a:t>
            </a:r>
            <a:r>
              <a:rPr lang="en-US" altLang="zh-CN" dirty="0"/>
              <a:t>]</a:t>
            </a:r>
            <a:r>
              <a:rPr lang="zh-CN" altLang="en-US" dirty="0"/>
              <a:t>的不同子序列的最小值之和。</a:t>
            </a:r>
            <a:endParaRPr lang="en-US" altLang="zh-CN" dirty="0"/>
          </a:p>
          <a:p>
            <a:r>
              <a:rPr lang="zh-CN" altLang="en-US" dirty="0"/>
              <a:t>例如，给定序列</a:t>
            </a:r>
            <a:r>
              <a:rPr lang="en-US" altLang="zh-CN" dirty="0"/>
              <a:t>5,2,4,1,3</a:t>
            </a:r>
            <a:r>
              <a:rPr lang="zh-CN" altLang="en-US" dirty="0"/>
              <a:t>，询问给定的两个数为</a:t>
            </a:r>
            <a:r>
              <a:rPr lang="en-US" altLang="zh-CN" dirty="0"/>
              <a:t>1</a:t>
            </a:r>
            <a:r>
              <a:rPr lang="zh-CN" altLang="en-US" dirty="0"/>
              <a:t>和</a:t>
            </a:r>
            <a:r>
              <a:rPr lang="en-US" altLang="zh-CN" dirty="0"/>
              <a:t>3</a:t>
            </a:r>
            <a:r>
              <a:rPr lang="zh-CN" altLang="en-US" dirty="0"/>
              <a:t>，那么</a:t>
            </a:r>
            <a:r>
              <a:rPr lang="en-US" altLang="zh-CN" dirty="0"/>
              <a:t>a[1:3]</a:t>
            </a:r>
            <a:r>
              <a:rPr lang="zh-CN" altLang="en-US" dirty="0"/>
              <a:t>有</a:t>
            </a:r>
            <a:r>
              <a:rPr lang="en-US" altLang="zh-CN" dirty="0"/>
              <a:t>6</a:t>
            </a:r>
            <a:r>
              <a:rPr lang="zh-CN" altLang="en-US" dirty="0"/>
              <a:t>个子序列</a:t>
            </a:r>
            <a:r>
              <a:rPr lang="en-US" altLang="zh-CN" dirty="0"/>
              <a:t>a[1:1],a[2:2],a[3:3],a[1:2],a[2:3],a[1:3]</a:t>
            </a:r>
            <a:r>
              <a:rPr lang="zh-CN" altLang="en-US" dirty="0"/>
              <a:t>，这</a:t>
            </a:r>
            <a:r>
              <a:rPr lang="en-US" altLang="zh-CN" dirty="0"/>
              <a:t>6</a:t>
            </a:r>
            <a:r>
              <a:rPr lang="zh-CN" altLang="en-US" dirty="0"/>
              <a:t>个子序列的最小值之和为</a:t>
            </a:r>
            <a:r>
              <a:rPr lang="en-US" altLang="zh-CN" dirty="0"/>
              <a:t>5+2+4+2+2+2=17</a:t>
            </a:r>
            <a:r>
              <a:rPr lang="zh-CN" altLang="en-US" dirty="0"/>
              <a:t>。</a:t>
            </a:r>
            <a:endParaRPr lang="en-US" altLang="zh-CN" dirty="0"/>
          </a:p>
          <a:p>
            <a:r>
              <a:rPr lang="en-US" altLang="zh-CN" dirty="0">
                <a:effectLst/>
              </a:rPr>
              <a:t>1 ≤N,Q ≤ 100000,|Ai| ≤ 10^9</a:t>
            </a:r>
            <a:endParaRPr lang="zh-CN" altLang="en-US" dirty="0"/>
          </a:p>
        </p:txBody>
      </p:sp>
    </p:spTree>
    <p:extLst>
      <p:ext uri="{BB962C8B-B14F-4D97-AF65-F5344CB8AC3E}">
        <p14:creationId xmlns:p14="http://schemas.microsoft.com/office/powerpoint/2010/main" val="19064317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E6FF05C-42C8-4190-A356-9E4AD800ABAC}"/>
              </a:ext>
            </a:extLst>
          </p:cNvPr>
          <p:cNvSpPr>
            <a:spLocks noGrp="1"/>
          </p:cNvSpPr>
          <p:nvPr>
            <p:ph type="title"/>
          </p:nvPr>
        </p:nvSpPr>
        <p:spPr/>
        <p:txBody>
          <a:bodyPr/>
          <a:lstStyle/>
          <a:p>
            <a:r>
              <a:rPr lang="en-US" altLang="zh-CN" dirty="0"/>
              <a:t>bzoj4540: [Hnoi2016]</a:t>
            </a:r>
            <a:r>
              <a:rPr lang="zh-CN" altLang="en-US" dirty="0"/>
              <a:t>序列</a:t>
            </a:r>
          </a:p>
        </p:txBody>
      </p:sp>
      <p:sp>
        <p:nvSpPr>
          <p:cNvPr id="3" name="内容占位符 2">
            <a:extLst>
              <a:ext uri="{FF2B5EF4-FFF2-40B4-BE49-F238E27FC236}">
                <a16:creationId xmlns:a16="http://schemas.microsoft.com/office/drawing/2014/main" xmlns="" id="{7A8F72E2-FEA3-4F91-80B8-AE343AC85628}"/>
              </a:ext>
            </a:extLst>
          </p:cNvPr>
          <p:cNvSpPr>
            <a:spLocks noGrp="1"/>
          </p:cNvSpPr>
          <p:nvPr>
            <p:ph idx="1"/>
          </p:nvPr>
        </p:nvSpPr>
        <p:spPr/>
        <p:txBody>
          <a:bodyPr/>
          <a:lstStyle/>
          <a:p>
            <a:r>
              <a:rPr lang="zh-CN" altLang="en-US" dirty="0"/>
              <a:t>考虑莫队</a:t>
            </a:r>
            <a:endParaRPr lang="en-US" altLang="zh-CN" dirty="0"/>
          </a:p>
          <a:p>
            <a:r>
              <a:rPr lang="zh-CN" altLang="en-US" dirty="0">
                <a:effectLst/>
              </a:rPr>
              <a:t>左右端点移动时，只会增加或删除某个点开头或结尾的区间。先考虑右端点从</a:t>
            </a:r>
            <a:r>
              <a:rPr lang="en-US" altLang="zh-CN" dirty="0">
                <a:effectLst/>
              </a:rPr>
              <a:t>r</a:t>
            </a:r>
            <a:r>
              <a:rPr lang="zh-CN" altLang="en-US" dirty="0">
                <a:effectLst/>
              </a:rPr>
              <a:t>移动到</a:t>
            </a:r>
            <a:r>
              <a:rPr lang="en-US" altLang="zh-CN" dirty="0">
                <a:effectLst/>
              </a:rPr>
              <a:t>r+1</a:t>
            </a:r>
            <a:r>
              <a:rPr lang="zh-CN" altLang="en-US" dirty="0">
                <a:effectLst/>
              </a:rPr>
              <a:t>，令</a:t>
            </a:r>
            <a:r>
              <a:rPr lang="en-US" altLang="zh-CN" dirty="0">
                <a:effectLst/>
              </a:rPr>
              <a:t>p</a:t>
            </a:r>
            <a:r>
              <a:rPr lang="zh-CN" altLang="en-US" dirty="0">
                <a:effectLst/>
              </a:rPr>
              <a:t>为</a:t>
            </a:r>
            <a:r>
              <a:rPr lang="en-US" altLang="zh-CN" dirty="0">
                <a:effectLst/>
              </a:rPr>
              <a:t>[</a:t>
            </a:r>
            <a:r>
              <a:rPr lang="en-US" altLang="zh-CN" dirty="0" err="1">
                <a:effectLst/>
              </a:rPr>
              <a:t>l,r</a:t>
            </a:r>
            <a:r>
              <a:rPr lang="en-US" altLang="zh-CN" dirty="0">
                <a:effectLst/>
              </a:rPr>
              <a:t>]</a:t>
            </a:r>
            <a:r>
              <a:rPr lang="zh-CN" altLang="en-US" dirty="0">
                <a:effectLst/>
              </a:rPr>
              <a:t>中最小值的位置，那么它会对新加的区间中的</a:t>
            </a:r>
            <a:r>
              <a:rPr lang="en-US" altLang="zh-CN" dirty="0">
                <a:effectLst/>
              </a:rPr>
              <a:t>p-l+1</a:t>
            </a:r>
            <a:r>
              <a:rPr lang="zh-CN" altLang="en-US" dirty="0">
                <a:effectLst/>
              </a:rPr>
              <a:t>个区间产生</a:t>
            </a:r>
            <a:r>
              <a:rPr lang="en-US" altLang="zh-CN" dirty="0">
                <a:effectLst/>
              </a:rPr>
              <a:t>a[p]</a:t>
            </a:r>
            <a:r>
              <a:rPr lang="zh-CN" altLang="en-US" dirty="0">
                <a:effectLst/>
              </a:rPr>
              <a:t>的贡献。对于另一些左端点在</a:t>
            </a:r>
            <a:r>
              <a:rPr lang="en-US" altLang="zh-CN" dirty="0">
                <a:effectLst/>
              </a:rPr>
              <a:t>[p+1,r]</a:t>
            </a:r>
            <a:r>
              <a:rPr lang="zh-CN" altLang="en-US" dirty="0">
                <a:effectLst/>
              </a:rPr>
              <a:t>，右端点是</a:t>
            </a:r>
            <a:r>
              <a:rPr lang="en-US" altLang="zh-CN" dirty="0">
                <a:effectLst/>
              </a:rPr>
              <a:t>r+1</a:t>
            </a:r>
            <a:r>
              <a:rPr lang="zh-CN" altLang="en-US" dirty="0">
                <a:effectLst/>
              </a:rPr>
              <a:t>的区间，用单调栈求出</a:t>
            </a:r>
            <a:r>
              <a:rPr lang="en-US" altLang="zh-CN" dirty="0">
                <a:effectLst/>
              </a:rPr>
              <a:t>l[</a:t>
            </a:r>
            <a:r>
              <a:rPr lang="en-US" altLang="zh-CN" dirty="0" err="1">
                <a:effectLst/>
              </a:rPr>
              <a:t>i</a:t>
            </a:r>
            <a:r>
              <a:rPr lang="en-US" altLang="zh-CN" dirty="0">
                <a:effectLst/>
              </a:rPr>
              <a:t>],r[</a:t>
            </a:r>
            <a:r>
              <a:rPr lang="en-US" altLang="zh-CN" dirty="0" err="1">
                <a:effectLst/>
              </a:rPr>
              <a:t>i</a:t>
            </a:r>
            <a:r>
              <a:rPr lang="en-US" altLang="zh-CN" dirty="0">
                <a:effectLst/>
              </a:rPr>
              <a:t>]</a:t>
            </a:r>
            <a:r>
              <a:rPr lang="zh-CN" altLang="en-US" dirty="0">
                <a:effectLst/>
              </a:rPr>
              <a:t>表示向左向右第一个小于</a:t>
            </a:r>
            <a:r>
              <a:rPr lang="en-US" altLang="zh-CN" dirty="0">
                <a:effectLst/>
              </a:rPr>
              <a:t>a[</a:t>
            </a:r>
            <a:r>
              <a:rPr lang="en-US" altLang="zh-CN" dirty="0" err="1">
                <a:effectLst/>
              </a:rPr>
              <a:t>i</a:t>
            </a:r>
            <a:r>
              <a:rPr lang="en-US" altLang="zh-CN" dirty="0">
                <a:effectLst/>
              </a:rPr>
              <a:t>]</a:t>
            </a:r>
            <a:r>
              <a:rPr lang="zh-CN" altLang="en-US" dirty="0">
                <a:effectLst/>
              </a:rPr>
              <a:t>的数的位置，预处理出两个类似前缀和的数组</a:t>
            </a:r>
            <a:r>
              <a:rPr lang="en-US" altLang="zh-CN" dirty="0" err="1">
                <a:effectLst/>
              </a:rPr>
              <a:t>sl</a:t>
            </a:r>
            <a:r>
              <a:rPr lang="en-US" altLang="zh-CN" dirty="0">
                <a:effectLst/>
              </a:rPr>
              <a:t>[</a:t>
            </a:r>
            <a:r>
              <a:rPr lang="en-US" altLang="zh-CN" dirty="0" err="1">
                <a:effectLst/>
              </a:rPr>
              <a:t>i</a:t>
            </a:r>
            <a:r>
              <a:rPr lang="en-US" altLang="zh-CN" dirty="0">
                <a:effectLst/>
              </a:rPr>
              <a:t>]</a:t>
            </a:r>
            <a:r>
              <a:rPr lang="zh-CN" altLang="en-US" dirty="0">
                <a:effectLst/>
              </a:rPr>
              <a:t>和</a:t>
            </a:r>
            <a:r>
              <a:rPr lang="en-US" altLang="zh-CN" dirty="0" err="1">
                <a:effectLst/>
              </a:rPr>
              <a:t>sr</a:t>
            </a:r>
            <a:r>
              <a:rPr lang="en-US" altLang="zh-CN" dirty="0">
                <a:effectLst/>
              </a:rPr>
              <a:t>[</a:t>
            </a:r>
            <a:r>
              <a:rPr lang="en-US" altLang="zh-CN" dirty="0" err="1">
                <a:effectLst/>
              </a:rPr>
              <a:t>i</a:t>
            </a:r>
            <a:r>
              <a:rPr lang="en-US" altLang="zh-CN" dirty="0">
                <a:effectLst/>
              </a:rPr>
              <a:t>]</a:t>
            </a:r>
            <a:r>
              <a:rPr lang="zh-CN" altLang="en-US" dirty="0">
                <a:effectLst/>
              </a:rPr>
              <a:t>，递推如下。</a:t>
            </a:r>
            <a:endParaRPr lang="en-US" altLang="zh-CN" dirty="0">
              <a:effectLst/>
            </a:endParaRPr>
          </a:p>
          <a:p>
            <a:r>
              <a:rPr lang="en-US" altLang="zh-CN" dirty="0" err="1">
                <a:effectLst/>
              </a:rPr>
              <a:t>sl</a:t>
            </a:r>
            <a:r>
              <a:rPr lang="en-US" altLang="zh-CN" dirty="0">
                <a:effectLst/>
              </a:rPr>
              <a:t>[</a:t>
            </a:r>
            <a:r>
              <a:rPr lang="en-US" altLang="zh-CN" dirty="0" err="1">
                <a:effectLst/>
              </a:rPr>
              <a:t>i</a:t>
            </a:r>
            <a:r>
              <a:rPr lang="en-US" altLang="zh-CN" dirty="0">
                <a:effectLst/>
              </a:rPr>
              <a:t>]=</a:t>
            </a:r>
            <a:r>
              <a:rPr lang="en-US" altLang="zh-CN" dirty="0" err="1">
                <a:effectLst/>
              </a:rPr>
              <a:t>sl</a:t>
            </a:r>
            <a:r>
              <a:rPr lang="en-US" altLang="zh-CN" dirty="0">
                <a:effectLst/>
              </a:rPr>
              <a:t>[l[</a:t>
            </a:r>
            <a:r>
              <a:rPr lang="en-US" altLang="zh-CN" dirty="0" err="1">
                <a:effectLst/>
              </a:rPr>
              <a:t>i</a:t>
            </a:r>
            <a:r>
              <a:rPr lang="en-US" altLang="zh-CN" dirty="0">
                <a:effectLst/>
              </a:rPr>
              <a:t>]]+(</a:t>
            </a:r>
            <a:r>
              <a:rPr lang="en-US" altLang="zh-CN" dirty="0" err="1">
                <a:effectLst/>
              </a:rPr>
              <a:t>i</a:t>
            </a:r>
            <a:r>
              <a:rPr lang="en-US" altLang="zh-CN" dirty="0">
                <a:effectLst/>
              </a:rPr>
              <a:t>-l[</a:t>
            </a:r>
            <a:r>
              <a:rPr lang="en-US" altLang="zh-CN" dirty="0" err="1">
                <a:effectLst/>
              </a:rPr>
              <a:t>i</a:t>
            </a:r>
            <a:r>
              <a:rPr lang="en-US" altLang="zh-CN" dirty="0">
                <a:effectLst/>
              </a:rPr>
              <a:t>])*a[</a:t>
            </a:r>
            <a:r>
              <a:rPr lang="en-US" altLang="zh-CN" dirty="0" err="1">
                <a:effectLst/>
              </a:rPr>
              <a:t>i</a:t>
            </a:r>
            <a:r>
              <a:rPr lang="en-US" altLang="zh-CN" dirty="0">
                <a:effectLst/>
              </a:rPr>
              <a:t>]</a:t>
            </a:r>
          </a:p>
          <a:p>
            <a:r>
              <a:rPr lang="en-US" altLang="zh-CN" dirty="0" err="1">
                <a:effectLst/>
              </a:rPr>
              <a:t>sr</a:t>
            </a:r>
            <a:r>
              <a:rPr lang="zh-CN" altLang="en-US" dirty="0">
                <a:effectLst/>
              </a:rPr>
              <a:t>同理。那么移动后，答案加上</a:t>
            </a:r>
            <a:r>
              <a:rPr lang="en-US" altLang="zh-CN" dirty="0">
                <a:effectLst/>
              </a:rPr>
              <a:t>(p-l+1)*a[</a:t>
            </a:r>
            <a:r>
              <a:rPr lang="en-US" altLang="zh-CN" dirty="0" err="1">
                <a:effectLst/>
              </a:rPr>
              <a:t>i</a:t>
            </a:r>
            <a:r>
              <a:rPr lang="en-US" altLang="zh-CN" dirty="0">
                <a:effectLst/>
              </a:rPr>
              <a:t>]+</a:t>
            </a:r>
            <a:r>
              <a:rPr lang="en-US" altLang="zh-CN" dirty="0" err="1">
                <a:effectLst/>
              </a:rPr>
              <a:t>sl</a:t>
            </a:r>
            <a:r>
              <a:rPr lang="en-US" altLang="zh-CN" dirty="0">
                <a:effectLst/>
              </a:rPr>
              <a:t>[r]-</a:t>
            </a:r>
            <a:r>
              <a:rPr lang="en-US" altLang="zh-CN" dirty="0" err="1">
                <a:effectLst/>
              </a:rPr>
              <a:t>sl</a:t>
            </a:r>
            <a:r>
              <a:rPr lang="en-US" altLang="zh-CN" dirty="0">
                <a:effectLst/>
              </a:rPr>
              <a:t>[p]</a:t>
            </a:r>
            <a:r>
              <a:rPr lang="zh-CN" altLang="en-US" dirty="0">
                <a:effectLst/>
              </a:rPr>
              <a:t>即可，删除类似。</a:t>
            </a:r>
            <a:endParaRPr lang="en-US" altLang="zh-CN" dirty="0">
              <a:effectLst/>
            </a:endParaRPr>
          </a:p>
          <a:p>
            <a:r>
              <a:rPr lang="zh-CN" altLang="en-US" dirty="0">
                <a:effectLst/>
              </a:rPr>
              <a:t>可以类似前缀和的方式是因为</a:t>
            </a:r>
            <a:r>
              <a:rPr lang="en-US" altLang="zh-CN" dirty="0">
                <a:effectLst/>
              </a:rPr>
              <a:t>p</a:t>
            </a:r>
            <a:r>
              <a:rPr lang="zh-CN" altLang="en-US" dirty="0">
                <a:effectLst/>
              </a:rPr>
              <a:t>是最小值对应的位置，一段区间一定由他转移。</a:t>
            </a:r>
            <a:endParaRPr lang="en-US" altLang="zh-CN" dirty="0">
              <a:effectLst/>
            </a:endParaRPr>
          </a:p>
        </p:txBody>
      </p:sp>
    </p:spTree>
    <p:extLst>
      <p:ext uri="{BB962C8B-B14F-4D97-AF65-F5344CB8AC3E}">
        <p14:creationId xmlns:p14="http://schemas.microsoft.com/office/powerpoint/2010/main" val="34491511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B699869-BA55-4E9E-A730-A13DC20DF28F}"/>
              </a:ext>
            </a:extLst>
          </p:cNvPr>
          <p:cNvSpPr>
            <a:spLocks noGrp="1"/>
          </p:cNvSpPr>
          <p:nvPr>
            <p:ph type="title"/>
          </p:nvPr>
        </p:nvSpPr>
        <p:spPr/>
        <p:txBody>
          <a:bodyPr/>
          <a:lstStyle/>
          <a:p>
            <a:r>
              <a:rPr lang="en-US" altLang="zh-CN" dirty="0"/>
              <a:t>Link-cut-tree</a:t>
            </a:r>
            <a:endParaRPr lang="zh-CN" altLang="en-US" dirty="0"/>
          </a:p>
        </p:txBody>
      </p:sp>
      <p:sp>
        <p:nvSpPr>
          <p:cNvPr id="4" name="文本占位符 3">
            <a:extLst>
              <a:ext uri="{FF2B5EF4-FFF2-40B4-BE49-F238E27FC236}">
                <a16:creationId xmlns:a16="http://schemas.microsoft.com/office/drawing/2014/main" xmlns="" id="{38E85440-3D16-4EAA-B3C1-9A3EAB8099F1}"/>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848999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421C9026-02B5-40B6-9ABE-8B50861C432B}"/>
              </a:ext>
            </a:extLst>
          </p:cNvPr>
          <p:cNvSpPr>
            <a:spLocks noGrp="1"/>
          </p:cNvSpPr>
          <p:nvPr>
            <p:ph type="title"/>
          </p:nvPr>
        </p:nvSpPr>
        <p:spPr/>
        <p:txBody>
          <a:bodyPr/>
          <a:lstStyle/>
          <a:p>
            <a:r>
              <a:rPr lang="en-US" altLang="zh-CN" dirty="0" err="1"/>
              <a:t>lct</a:t>
            </a:r>
            <a:endParaRPr lang="zh-CN" altLang="en-US" dirty="0"/>
          </a:p>
        </p:txBody>
      </p:sp>
      <p:sp>
        <p:nvSpPr>
          <p:cNvPr id="5" name="内容占位符 4">
            <a:extLst>
              <a:ext uri="{FF2B5EF4-FFF2-40B4-BE49-F238E27FC236}">
                <a16:creationId xmlns:a16="http://schemas.microsoft.com/office/drawing/2014/main" xmlns="" id="{60DC4713-A5DD-455C-9E6B-67B6FD324DCE}"/>
              </a:ext>
            </a:extLst>
          </p:cNvPr>
          <p:cNvSpPr>
            <a:spLocks noGrp="1"/>
          </p:cNvSpPr>
          <p:nvPr>
            <p:ph idx="1"/>
          </p:nvPr>
        </p:nvSpPr>
        <p:spPr/>
        <p:txBody>
          <a:bodyPr/>
          <a:lstStyle/>
          <a:p>
            <a:r>
              <a:rPr lang="zh-CN" altLang="en-US" dirty="0">
                <a:effectLst/>
              </a:rPr>
              <a:t>动态树问题，即要求我们维护⼀个由若干棵子结点无序的有根树组成的森林。要求这个数据结构支持对树的分割、合并。对某个点到它的根的路径的某些操作，以及对某个点的子树进行的某些操作。</a:t>
            </a:r>
            <a:endParaRPr lang="en-US" altLang="zh-CN" dirty="0">
              <a:effectLst/>
            </a:endParaRPr>
          </a:p>
          <a:p>
            <a:r>
              <a:rPr lang="zh-CN" altLang="en-US" dirty="0">
                <a:effectLst/>
              </a:rPr>
              <a:t>在这里我们考虑⼀个简化的动态树问题，它只包含对树的形态的操作和对某个点到根的路径的操作。</a:t>
            </a:r>
          </a:p>
          <a:p>
            <a:endParaRPr lang="zh-CN" altLang="en-US" b="1" dirty="0"/>
          </a:p>
        </p:txBody>
      </p:sp>
    </p:spTree>
    <p:extLst>
      <p:ext uri="{BB962C8B-B14F-4D97-AF65-F5344CB8AC3E}">
        <p14:creationId xmlns:p14="http://schemas.microsoft.com/office/powerpoint/2010/main" val="41084888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73F56FC-2296-4EF8-8F55-309E7FA14AC8}"/>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xmlns="" id="{52A08F29-BB10-4B21-9B04-1D399E954F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7208" y="609600"/>
            <a:ext cx="6897584" cy="5181600"/>
          </a:xfrm>
        </p:spPr>
      </p:pic>
    </p:spTree>
    <p:extLst>
      <p:ext uri="{BB962C8B-B14F-4D97-AF65-F5344CB8AC3E}">
        <p14:creationId xmlns:p14="http://schemas.microsoft.com/office/powerpoint/2010/main" val="13337553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A72D0A5-A642-49B0-B40E-0A3E2736DF74}"/>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xmlns="" id="{12447C50-995B-4000-8FAE-063A3AFFF4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7677" y="609600"/>
            <a:ext cx="6905996" cy="5181600"/>
          </a:xfrm>
        </p:spPr>
      </p:pic>
    </p:spTree>
    <p:extLst>
      <p:ext uri="{BB962C8B-B14F-4D97-AF65-F5344CB8AC3E}">
        <p14:creationId xmlns:p14="http://schemas.microsoft.com/office/powerpoint/2010/main" val="38939130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A0FBCB7-13C2-4CAE-B4AF-C9284C7073B9}"/>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xmlns="" id="{EB67C02A-AFD5-4C29-BD8F-A3D54BDB74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7208" y="609600"/>
            <a:ext cx="6897584" cy="5181600"/>
          </a:xfrm>
        </p:spPr>
      </p:pic>
    </p:spTree>
    <p:extLst>
      <p:ext uri="{BB962C8B-B14F-4D97-AF65-F5344CB8AC3E}">
        <p14:creationId xmlns:p14="http://schemas.microsoft.com/office/powerpoint/2010/main" val="29750141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173E15D-2D06-4156-B77E-73761548A708}"/>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xmlns="" id="{47AFAA55-C925-4DB4-9B41-E61C214DBB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5793" y="609600"/>
            <a:ext cx="6900414" cy="5181600"/>
          </a:xfrm>
        </p:spPr>
      </p:pic>
    </p:spTree>
    <p:extLst>
      <p:ext uri="{BB962C8B-B14F-4D97-AF65-F5344CB8AC3E}">
        <p14:creationId xmlns:p14="http://schemas.microsoft.com/office/powerpoint/2010/main" val="18146598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A80F388-EF24-48F2-B593-84530A20A299}"/>
              </a:ext>
            </a:extLst>
          </p:cNvPr>
          <p:cNvSpPr>
            <a:spLocks noGrp="1"/>
          </p:cNvSpPr>
          <p:nvPr>
            <p:ph type="title"/>
          </p:nvPr>
        </p:nvSpPr>
        <p:spPr/>
        <p:txBody>
          <a:bodyPr/>
          <a:lstStyle/>
          <a:p>
            <a:r>
              <a:rPr lang="en-US" altLang="zh-CN" dirty="0"/>
              <a:t>BZOJ</a:t>
            </a:r>
            <a:r>
              <a:rPr lang="en-US" altLang="zh-CN" dirty="0">
                <a:effectLst/>
              </a:rPr>
              <a:t>3533: [Sdoi2014]</a:t>
            </a:r>
            <a:r>
              <a:rPr lang="zh-CN" altLang="en-US" dirty="0">
                <a:effectLst/>
              </a:rPr>
              <a:t>向量集</a:t>
            </a:r>
            <a:endParaRPr lang="zh-CN" altLang="en-US" dirty="0"/>
          </a:p>
        </p:txBody>
      </p:sp>
      <p:sp>
        <p:nvSpPr>
          <p:cNvPr id="3" name="内容占位符 2">
            <a:extLst>
              <a:ext uri="{FF2B5EF4-FFF2-40B4-BE49-F238E27FC236}">
                <a16:creationId xmlns:a16="http://schemas.microsoft.com/office/drawing/2014/main" xmlns="" id="{E7014725-00E1-4AE6-9BD5-DAE4359F9AE2}"/>
              </a:ext>
            </a:extLst>
          </p:cNvPr>
          <p:cNvSpPr>
            <a:spLocks noGrp="1"/>
          </p:cNvSpPr>
          <p:nvPr>
            <p:ph idx="1"/>
          </p:nvPr>
        </p:nvSpPr>
        <p:spPr/>
        <p:txBody>
          <a:bodyPr>
            <a:normAutofit fontScale="92500" lnSpcReduction="20000"/>
          </a:bodyPr>
          <a:lstStyle/>
          <a:p>
            <a:r>
              <a:rPr lang="en-US" altLang="zh-CN" dirty="0" err="1"/>
              <a:t>ans</a:t>
            </a:r>
            <a:r>
              <a:rPr lang="en-US" altLang="zh-CN" dirty="0"/>
              <a:t>=x*</a:t>
            </a:r>
            <a:r>
              <a:rPr lang="en-US" altLang="zh-CN" dirty="0" err="1"/>
              <a:t>a+y</a:t>
            </a:r>
            <a:r>
              <a:rPr lang="en-US" altLang="zh-CN" dirty="0"/>
              <a:t>*b</a:t>
            </a:r>
          </a:p>
          <a:p>
            <a:r>
              <a:rPr lang="en-US" altLang="zh-CN" dirty="0" err="1"/>
              <a:t>ans</a:t>
            </a:r>
            <a:r>
              <a:rPr lang="en-US" altLang="zh-CN" dirty="0"/>
              <a:t>/b=a/b*</a:t>
            </a:r>
            <a:r>
              <a:rPr lang="en-US" altLang="zh-CN" dirty="0" err="1"/>
              <a:t>x+y</a:t>
            </a:r>
            <a:endParaRPr lang="en-US" altLang="zh-CN" dirty="0"/>
          </a:p>
          <a:p>
            <a:r>
              <a:rPr lang="en-US" altLang="zh-CN" dirty="0"/>
              <a:t>y=-a/b*</a:t>
            </a:r>
            <a:r>
              <a:rPr lang="en-US" altLang="zh-CN" dirty="0" err="1"/>
              <a:t>x+ans</a:t>
            </a:r>
            <a:r>
              <a:rPr lang="en-US" altLang="zh-CN" dirty="0"/>
              <a:t>/b</a:t>
            </a:r>
          </a:p>
          <a:p>
            <a:r>
              <a:rPr lang="zh-CN" altLang="en-US" dirty="0"/>
              <a:t>这是一条斜率确定的直线，</a:t>
            </a:r>
            <a:r>
              <a:rPr lang="en-US" altLang="zh-CN" dirty="0"/>
              <a:t>1.</a:t>
            </a:r>
            <a:r>
              <a:rPr lang="zh-CN" altLang="en-US" dirty="0"/>
              <a:t>当</a:t>
            </a:r>
            <a:r>
              <a:rPr lang="en-US" altLang="zh-CN" dirty="0"/>
              <a:t>b&gt;0</a:t>
            </a:r>
            <a:r>
              <a:rPr lang="zh-CN" altLang="en-US" dirty="0"/>
              <a:t>时，应当让截距最大，所以在上凸壳上。</a:t>
            </a:r>
            <a:r>
              <a:rPr lang="en-US" altLang="zh-CN" dirty="0"/>
              <a:t>2.</a:t>
            </a:r>
            <a:r>
              <a:rPr lang="zh-CN" altLang="en-US" dirty="0"/>
              <a:t>当</a:t>
            </a:r>
            <a:r>
              <a:rPr lang="en-US" altLang="zh-CN" dirty="0"/>
              <a:t>b&lt;0</a:t>
            </a:r>
            <a:r>
              <a:rPr lang="zh-CN" altLang="en-US" dirty="0"/>
              <a:t>时，应当让截距最小，所以在下凸壳上。</a:t>
            </a:r>
            <a:endParaRPr lang="en-US" altLang="zh-CN" dirty="0"/>
          </a:p>
          <a:p>
            <a:r>
              <a:rPr lang="zh-CN" altLang="en-US" dirty="0"/>
              <a:t>所以用线段树维护凸包</a:t>
            </a:r>
            <a:r>
              <a:rPr lang="en-US" altLang="zh-CN" dirty="0"/>
              <a:t>+</a:t>
            </a:r>
            <a:r>
              <a:rPr lang="zh-CN" altLang="en-US" dirty="0"/>
              <a:t>三分，这里涉及到线段树的合并问题，如果每插入一个向量就暴力合并线段树，那么复杂度时</a:t>
            </a:r>
            <a:r>
              <a:rPr lang="en-US" altLang="zh-CN" dirty="0"/>
              <a:t>n^2</a:t>
            </a:r>
            <a:r>
              <a:rPr lang="zh-CN" altLang="en-US" dirty="0"/>
              <a:t>的。</a:t>
            </a:r>
            <a:endParaRPr lang="en-US" altLang="zh-CN" dirty="0"/>
          </a:p>
          <a:p>
            <a:r>
              <a:rPr lang="zh-CN" altLang="en-US" dirty="0"/>
              <a:t>这里有一个小优化方式，如果线段树上一个区间还没有被填满，那么这个区间是不会被访问到的。在一个区间填满后再与上面的区间合并，复杂度可以保证为</a:t>
            </a:r>
            <a:r>
              <a:rPr lang="en-US" altLang="zh-CN" dirty="0" err="1"/>
              <a:t>nlogn</a:t>
            </a:r>
            <a:r>
              <a:rPr lang="zh-CN" altLang="en-US" dirty="0"/>
              <a:t>，加上三分的复杂度，总复杂度</a:t>
            </a:r>
            <a:r>
              <a:rPr lang="en-US" altLang="zh-CN" dirty="0"/>
              <a:t>nlog^2n</a:t>
            </a:r>
            <a:endParaRPr lang="zh-CN" altLang="en-US" dirty="0"/>
          </a:p>
        </p:txBody>
      </p:sp>
    </p:spTree>
    <p:extLst>
      <p:ext uri="{BB962C8B-B14F-4D97-AF65-F5344CB8AC3E}">
        <p14:creationId xmlns:p14="http://schemas.microsoft.com/office/powerpoint/2010/main" val="8477080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78788B8-6226-4ECF-9F44-66DC16C4EB8C}"/>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xmlns="" id="{287990BA-7367-40BA-B871-F001B1B46E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6103" y="609600"/>
            <a:ext cx="6939793" cy="5181600"/>
          </a:xfrm>
        </p:spPr>
      </p:pic>
    </p:spTree>
    <p:extLst>
      <p:ext uri="{BB962C8B-B14F-4D97-AF65-F5344CB8AC3E}">
        <p14:creationId xmlns:p14="http://schemas.microsoft.com/office/powerpoint/2010/main" val="29436320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8528BAD-FD57-4FFF-8706-CB0E0CEC9242}"/>
              </a:ext>
            </a:extLst>
          </p:cNvPr>
          <p:cNvSpPr>
            <a:spLocks noGrp="1"/>
          </p:cNvSpPr>
          <p:nvPr>
            <p:ph type="title"/>
          </p:nvPr>
        </p:nvSpPr>
        <p:spPr/>
        <p:txBody>
          <a:bodyPr/>
          <a:lstStyle/>
          <a:p>
            <a:endParaRPr lang="zh-CN" altLang="en-US"/>
          </a:p>
        </p:txBody>
      </p:sp>
      <p:pic>
        <p:nvPicPr>
          <p:cNvPr id="8" name="内容占位符 7">
            <a:extLst>
              <a:ext uri="{FF2B5EF4-FFF2-40B4-BE49-F238E27FC236}">
                <a16:creationId xmlns:a16="http://schemas.microsoft.com/office/drawing/2014/main" xmlns="" id="{610DC194-B024-4E92-90AC-F094836B99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0622" y="609600"/>
            <a:ext cx="6920106" cy="5181600"/>
          </a:xfrm>
        </p:spPr>
      </p:pic>
    </p:spTree>
    <p:extLst>
      <p:ext uri="{BB962C8B-B14F-4D97-AF65-F5344CB8AC3E}">
        <p14:creationId xmlns:p14="http://schemas.microsoft.com/office/powerpoint/2010/main" val="889091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BC643BB-FBC9-49D9-9A62-1713B0EC6782}"/>
              </a:ext>
            </a:extLst>
          </p:cNvPr>
          <p:cNvSpPr>
            <a:spLocks noGrp="1"/>
          </p:cNvSpPr>
          <p:nvPr>
            <p:ph type="title"/>
          </p:nvPr>
        </p:nvSpPr>
        <p:spPr/>
        <p:txBody>
          <a:bodyPr/>
          <a:lstStyle/>
          <a:p>
            <a:r>
              <a:rPr lang="en-US" altLang="zh-CN" dirty="0"/>
              <a:t>bzoj</a:t>
            </a:r>
            <a:r>
              <a:rPr lang="en-US" altLang="zh-CN" dirty="0">
                <a:effectLst/>
              </a:rPr>
              <a:t>2594: [Wc2006]</a:t>
            </a:r>
            <a:r>
              <a:rPr lang="zh-CN" altLang="en-US" dirty="0">
                <a:effectLst/>
              </a:rPr>
              <a:t>水管局长数据加强版</a:t>
            </a:r>
            <a:endParaRPr lang="zh-CN" altLang="en-US" dirty="0"/>
          </a:p>
        </p:txBody>
      </p:sp>
      <p:sp>
        <p:nvSpPr>
          <p:cNvPr id="3" name="内容占位符 2">
            <a:extLst>
              <a:ext uri="{FF2B5EF4-FFF2-40B4-BE49-F238E27FC236}">
                <a16:creationId xmlns:a16="http://schemas.microsoft.com/office/drawing/2014/main" xmlns="" id="{93EAEED0-151D-4151-9659-AA8C19A31F77}"/>
              </a:ext>
            </a:extLst>
          </p:cNvPr>
          <p:cNvSpPr>
            <a:spLocks noGrp="1"/>
          </p:cNvSpPr>
          <p:nvPr>
            <p:ph idx="1"/>
          </p:nvPr>
        </p:nvSpPr>
        <p:spPr/>
        <p:txBody>
          <a:bodyPr/>
          <a:lstStyle/>
          <a:p>
            <a:r>
              <a:rPr lang="zh-CN" altLang="en-US" dirty="0">
                <a:effectLst/>
              </a:rPr>
              <a:t>给一张带权无向图，无重边和自环，有两个操作： </a:t>
            </a:r>
            <a:br>
              <a:rPr lang="zh-CN" altLang="en-US" dirty="0">
                <a:effectLst/>
              </a:rPr>
            </a:br>
            <a:r>
              <a:rPr lang="en-US" altLang="zh-CN" dirty="0">
                <a:effectLst/>
              </a:rPr>
              <a:t>1.</a:t>
            </a:r>
            <a:r>
              <a:rPr lang="zh-CN" altLang="en-US" dirty="0">
                <a:effectLst/>
              </a:rPr>
              <a:t>删除某条边，保证这条边在删除前一定存在，并且不破坏原图连通性； </a:t>
            </a:r>
            <a:br>
              <a:rPr lang="zh-CN" altLang="en-US" dirty="0">
                <a:effectLst/>
              </a:rPr>
            </a:br>
            <a:r>
              <a:rPr lang="en-US" altLang="zh-CN" dirty="0">
                <a:effectLst/>
              </a:rPr>
              <a:t>2.</a:t>
            </a:r>
            <a:r>
              <a:rPr lang="zh-CN" altLang="en-US" dirty="0">
                <a:effectLst/>
              </a:rPr>
              <a:t>询问两点之间所有路径中最小权值的最大值是多少；</a:t>
            </a:r>
          </a:p>
          <a:p>
            <a:r>
              <a:rPr lang="pt-BR" altLang="zh-CN" dirty="0">
                <a:effectLst/>
              </a:rPr>
              <a:t>N ≤ 100000,M ≤ 1000000,Q ≤ 100000</a:t>
            </a:r>
            <a:r>
              <a:rPr lang="pt-BR" altLang="zh-CN" dirty="0"/>
              <a:t/>
            </a:r>
            <a:br>
              <a:rPr lang="pt-BR" altLang="zh-CN" dirty="0"/>
            </a:br>
            <a:endParaRPr lang="zh-CN" altLang="en-US" dirty="0"/>
          </a:p>
        </p:txBody>
      </p:sp>
    </p:spTree>
    <p:extLst>
      <p:ext uri="{BB962C8B-B14F-4D97-AF65-F5344CB8AC3E}">
        <p14:creationId xmlns:p14="http://schemas.microsoft.com/office/powerpoint/2010/main" val="22586899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0A36AF3-A6BE-4463-AC02-51CC5B79CA28}"/>
              </a:ext>
            </a:extLst>
          </p:cNvPr>
          <p:cNvSpPr>
            <a:spLocks noGrp="1"/>
          </p:cNvSpPr>
          <p:nvPr>
            <p:ph type="title"/>
          </p:nvPr>
        </p:nvSpPr>
        <p:spPr/>
        <p:txBody>
          <a:bodyPr/>
          <a:lstStyle/>
          <a:p>
            <a:r>
              <a:rPr lang="en-US" altLang="zh-CN" dirty="0"/>
              <a:t>bzoj</a:t>
            </a:r>
            <a:r>
              <a:rPr lang="en-US" altLang="zh-CN" dirty="0">
                <a:effectLst/>
              </a:rPr>
              <a:t>2594: [Wc2006]</a:t>
            </a:r>
            <a:r>
              <a:rPr lang="zh-CN" altLang="en-US" dirty="0">
                <a:effectLst/>
              </a:rPr>
              <a:t>水管局长数据加强版</a:t>
            </a:r>
            <a:endParaRPr lang="zh-CN" altLang="en-US" dirty="0"/>
          </a:p>
        </p:txBody>
      </p:sp>
      <p:sp>
        <p:nvSpPr>
          <p:cNvPr id="3" name="内容占位符 2">
            <a:extLst>
              <a:ext uri="{FF2B5EF4-FFF2-40B4-BE49-F238E27FC236}">
                <a16:creationId xmlns:a16="http://schemas.microsoft.com/office/drawing/2014/main" xmlns="" id="{F68C55AE-8579-4F66-9517-95D132B6DB34}"/>
              </a:ext>
            </a:extLst>
          </p:cNvPr>
          <p:cNvSpPr>
            <a:spLocks noGrp="1"/>
          </p:cNvSpPr>
          <p:nvPr>
            <p:ph idx="1"/>
          </p:nvPr>
        </p:nvSpPr>
        <p:spPr/>
        <p:txBody>
          <a:bodyPr/>
          <a:lstStyle/>
          <a:p>
            <a:r>
              <a:rPr lang="zh-CN" altLang="en-US" dirty="0"/>
              <a:t>将删边改为倒着加边，</a:t>
            </a:r>
            <a:r>
              <a:rPr lang="en-US" altLang="zh-CN" dirty="0" err="1"/>
              <a:t>lct</a:t>
            </a:r>
            <a:r>
              <a:rPr lang="zh-CN" altLang="en-US" dirty="0"/>
              <a:t>维护最小生成树（森林）</a:t>
            </a:r>
          </a:p>
        </p:txBody>
      </p:sp>
    </p:spTree>
    <p:extLst>
      <p:ext uri="{BB962C8B-B14F-4D97-AF65-F5344CB8AC3E}">
        <p14:creationId xmlns:p14="http://schemas.microsoft.com/office/powerpoint/2010/main" val="8123442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6E54ED1-958D-4A48-A4BF-E4143DDD1604}"/>
              </a:ext>
            </a:extLst>
          </p:cNvPr>
          <p:cNvSpPr>
            <a:spLocks noGrp="1"/>
          </p:cNvSpPr>
          <p:nvPr>
            <p:ph type="title"/>
          </p:nvPr>
        </p:nvSpPr>
        <p:spPr/>
        <p:txBody>
          <a:bodyPr/>
          <a:lstStyle/>
          <a:p>
            <a:r>
              <a:rPr lang="en-US" altLang="zh-CN" dirty="0"/>
              <a:t>bzoj</a:t>
            </a:r>
            <a:r>
              <a:rPr lang="en-US" altLang="zh-CN" dirty="0">
                <a:effectLst/>
              </a:rPr>
              <a:t>3669: [Noi2014]</a:t>
            </a:r>
            <a:r>
              <a:rPr lang="zh-CN" altLang="en-US" dirty="0">
                <a:effectLst/>
              </a:rPr>
              <a:t>魔法森林</a:t>
            </a:r>
            <a:endParaRPr lang="zh-CN" altLang="en-US" dirty="0"/>
          </a:p>
        </p:txBody>
      </p:sp>
      <p:sp>
        <p:nvSpPr>
          <p:cNvPr id="3" name="内容占位符 2">
            <a:extLst>
              <a:ext uri="{FF2B5EF4-FFF2-40B4-BE49-F238E27FC236}">
                <a16:creationId xmlns:a16="http://schemas.microsoft.com/office/drawing/2014/main" xmlns="" id="{F9CC0D4D-C35E-4B4E-96B4-43B544D87F1F}"/>
              </a:ext>
            </a:extLst>
          </p:cNvPr>
          <p:cNvSpPr>
            <a:spLocks noGrp="1"/>
          </p:cNvSpPr>
          <p:nvPr>
            <p:ph idx="1"/>
          </p:nvPr>
        </p:nvSpPr>
        <p:spPr/>
        <p:txBody>
          <a:bodyPr>
            <a:normAutofit fontScale="77500" lnSpcReduction="20000"/>
          </a:bodyPr>
          <a:lstStyle/>
          <a:p>
            <a:r>
              <a:rPr lang="zh-CN" altLang="en-US" dirty="0">
                <a:effectLst/>
              </a:rPr>
              <a:t>为了得到书法大家的真传，小</a:t>
            </a:r>
            <a:r>
              <a:rPr lang="en-US" altLang="zh-CN" dirty="0">
                <a:effectLst/>
              </a:rPr>
              <a:t>E</a:t>
            </a:r>
            <a:r>
              <a:rPr lang="zh-CN" altLang="en-US" dirty="0">
                <a:effectLst/>
              </a:rPr>
              <a:t>同学下定决心去拜访住在魔法森林中的隐士。魔法森林可以被看成一个包含个</a:t>
            </a:r>
            <a:r>
              <a:rPr lang="en-US" altLang="zh-CN" dirty="0">
                <a:effectLst/>
              </a:rPr>
              <a:t>N</a:t>
            </a:r>
            <a:r>
              <a:rPr lang="zh-CN" altLang="en-US" dirty="0">
                <a:effectLst/>
              </a:rPr>
              <a:t>节点</a:t>
            </a:r>
            <a:r>
              <a:rPr lang="en-US" altLang="zh-CN" dirty="0">
                <a:effectLst/>
              </a:rPr>
              <a:t>M</a:t>
            </a:r>
            <a:r>
              <a:rPr lang="zh-CN" altLang="en-US" dirty="0">
                <a:effectLst/>
              </a:rPr>
              <a:t>条边的无向图，节点标号为</a:t>
            </a:r>
            <a:r>
              <a:rPr lang="en-US" altLang="zh-CN" dirty="0">
                <a:effectLst/>
              </a:rPr>
              <a:t>1..N</a:t>
            </a:r>
            <a:r>
              <a:rPr lang="zh-CN" altLang="en-US" dirty="0">
                <a:effectLst/>
              </a:rPr>
              <a:t>，边标号为</a:t>
            </a:r>
            <a:r>
              <a:rPr lang="en-US" altLang="zh-CN" dirty="0">
                <a:effectLst/>
              </a:rPr>
              <a:t>1..M</a:t>
            </a:r>
            <a:r>
              <a:rPr lang="zh-CN" altLang="en-US" dirty="0">
                <a:effectLst/>
              </a:rPr>
              <a:t>。初始时小</a:t>
            </a:r>
            <a:r>
              <a:rPr lang="en-US" altLang="zh-CN" dirty="0">
                <a:effectLst/>
              </a:rPr>
              <a:t>E</a:t>
            </a:r>
            <a:r>
              <a:rPr lang="zh-CN" altLang="en-US" dirty="0">
                <a:effectLst/>
              </a:rPr>
              <a:t>同学在号节点</a:t>
            </a:r>
            <a:r>
              <a:rPr lang="en-US" altLang="zh-CN" dirty="0">
                <a:effectLst/>
              </a:rPr>
              <a:t>1</a:t>
            </a:r>
            <a:r>
              <a:rPr lang="zh-CN" altLang="en-US" dirty="0">
                <a:effectLst/>
              </a:rPr>
              <a:t>，隐士则住在号节点</a:t>
            </a:r>
            <a:r>
              <a:rPr lang="en-US" altLang="zh-CN" dirty="0">
                <a:effectLst/>
              </a:rPr>
              <a:t>N</a:t>
            </a:r>
            <a:r>
              <a:rPr lang="zh-CN" altLang="en-US" dirty="0">
                <a:effectLst/>
              </a:rPr>
              <a:t>。小</a:t>
            </a:r>
            <a:r>
              <a:rPr lang="en-US" altLang="zh-CN" dirty="0">
                <a:effectLst/>
              </a:rPr>
              <a:t>E</a:t>
            </a:r>
            <a:r>
              <a:rPr lang="zh-CN" altLang="en-US" dirty="0">
                <a:effectLst/>
              </a:rPr>
              <a:t>需要通过这一片魔法森林，才能够拜访到隐士。</a:t>
            </a:r>
          </a:p>
          <a:p>
            <a:r>
              <a:rPr lang="zh-CN" altLang="en-US" dirty="0">
                <a:effectLst/>
              </a:rPr>
              <a:t>魔法森林中居住了一些妖怪。每当有人经过一条边的时候，这条边上的妖怪就会对其发起攻击。幸运的是，在号节点住着两种守护精灵：</a:t>
            </a:r>
            <a:r>
              <a:rPr lang="en-US" altLang="zh-CN" dirty="0">
                <a:effectLst/>
              </a:rPr>
              <a:t>A</a:t>
            </a:r>
            <a:r>
              <a:rPr lang="zh-CN" altLang="en-US" dirty="0">
                <a:effectLst/>
              </a:rPr>
              <a:t>型守护精灵与</a:t>
            </a:r>
            <a:r>
              <a:rPr lang="en-US" altLang="zh-CN" dirty="0">
                <a:effectLst/>
              </a:rPr>
              <a:t>B</a:t>
            </a:r>
            <a:r>
              <a:rPr lang="zh-CN" altLang="en-US" dirty="0">
                <a:effectLst/>
              </a:rPr>
              <a:t>型守护精灵。小</a:t>
            </a:r>
            <a:r>
              <a:rPr lang="en-US" altLang="zh-CN" dirty="0">
                <a:effectLst/>
              </a:rPr>
              <a:t>E</a:t>
            </a:r>
            <a:r>
              <a:rPr lang="zh-CN" altLang="en-US" dirty="0">
                <a:effectLst/>
              </a:rPr>
              <a:t>可以借助它们的力量，达到自己的目的。</a:t>
            </a:r>
          </a:p>
          <a:p>
            <a:r>
              <a:rPr lang="zh-CN" altLang="en-US" dirty="0">
                <a:effectLst/>
              </a:rPr>
              <a:t>只要小</a:t>
            </a:r>
            <a:r>
              <a:rPr lang="en-US" altLang="zh-CN" dirty="0">
                <a:effectLst/>
              </a:rPr>
              <a:t>E</a:t>
            </a:r>
            <a:r>
              <a:rPr lang="zh-CN" altLang="en-US" dirty="0">
                <a:effectLst/>
              </a:rPr>
              <a:t>带上足够多的守护精灵，妖怪们就不会发起攻击了。具体来说，无向图中的每一条边</a:t>
            </a:r>
            <a:r>
              <a:rPr lang="en-US" altLang="zh-CN" dirty="0" err="1">
                <a:effectLst/>
              </a:rPr>
              <a:t>Ei</a:t>
            </a:r>
            <a:r>
              <a:rPr lang="zh-CN" altLang="en-US" dirty="0">
                <a:effectLst/>
              </a:rPr>
              <a:t>包含两个权值</a:t>
            </a:r>
            <a:r>
              <a:rPr lang="en-US" altLang="zh-CN" dirty="0">
                <a:effectLst/>
              </a:rPr>
              <a:t>Ai</a:t>
            </a:r>
            <a:r>
              <a:rPr lang="zh-CN" altLang="en-US" dirty="0">
                <a:effectLst/>
              </a:rPr>
              <a:t>与</a:t>
            </a:r>
            <a:r>
              <a:rPr lang="en-US" altLang="zh-CN" dirty="0">
                <a:effectLst/>
              </a:rPr>
              <a:t>Bi</a:t>
            </a:r>
            <a:r>
              <a:rPr lang="zh-CN" altLang="en-US" dirty="0">
                <a:effectLst/>
              </a:rPr>
              <a:t>。若身上携带的</a:t>
            </a:r>
            <a:r>
              <a:rPr lang="en-US" altLang="zh-CN" dirty="0">
                <a:effectLst/>
              </a:rPr>
              <a:t>A</a:t>
            </a:r>
            <a:r>
              <a:rPr lang="zh-CN" altLang="en-US" dirty="0">
                <a:effectLst/>
              </a:rPr>
              <a:t>型守护精灵个数</a:t>
            </a:r>
            <a:r>
              <a:rPr lang="zh-CN" altLang="en-US" b="1" u="sng" dirty="0">
                <a:effectLst/>
              </a:rPr>
              <a:t>不少于</a:t>
            </a:r>
            <a:r>
              <a:rPr lang="en-US" altLang="zh-CN" b="1" u="sng" dirty="0">
                <a:effectLst/>
              </a:rPr>
              <a:t>Ai</a:t>
            </a:r>
            <a:r>
              <a:rPr lang="zh-CN" altLang="en-US" dirty="0">
                <a:effectLst/>
              </a:rPr>
              <a:t>，且</a:t>
            </a:r>
            <a:r>
              <a:rPr lang="en-US" altLang="zh-CN" dirty="0">
                <a:effectLst/>
              </a:rPr>
              <a:t>B</a:t>
            </a:r>
            <a:r>
              <a:rPr lang="zh-CN" altLang="en-US" dirty="0">
                <a:effectLst/>
              </a:rPr>
              <a:t>型守护精灵个数</a:t>
            </a:r>
            <a:r>
              <a:rPr lang="zh-CN" altLang="en-US" b="1" u="sng" dirty="0">
                <a:effectLst/>
              </a:rPr>
              <a:t>不少于</a:t>
            </a:r>
            <a:r>
              <a:rPr lang="en-US" altLang="zh-CN" b="1" u="sng" dirty="0">
                <a:effectLst/>
              </a:rPr>
              <a:t>Bi</a:t>
            </a:r>
            <a:r>
              <a:rPr lang="zh-CN" altLang="en-US" dirty="0">
                <a:effectLst/>
              </a:rPr>
              <a:t>，这条边上的妖怪就不会对通过这条边的人发起攻击。</a:t>
            </a:r>
            <a:r>
              <a:rPr lang="zh-CN" altLang="en-US" b="1" u="sng" dirty="0">
                <a:effectLst/>
              </a:rPr>
              <a:t>当且仅当通过这片魔法森林的过程中没有任意一条边的妖怪向小</a:t>
            </a:r>
            <a:r>
              <a:rPr lang="en-US" altLang="zh-CN" b="1" u="sng" dirty="0">
                <a:effectLst/>
              </a:rPr>
              <a:t>E</a:t>
            </a:r>
            <a:r>
              <a:rPr lang="zh-CN" altLang="en-US" u="sng" dirty="0">
                <a:effectLst/>
              </a:rPr>
              <a:t>发起攻击</a:t>
            </a:r>
            <a:r>
              <a:rPr lang="zh-CN" altLang="en-US" b="1" u="sng" dirty="0">
                <a:effectLst/>
              </a:rPr>
              <a:t>，他才能成功找到隐士。</a:t>
            </a:r>
            <a:endParaRPr lang="zh-CN" altLang="en-US" dirty="0">
              <a:effectLst/>
            </a:endParaRPr>
          </a:p>
          <a:p>
            <a:r>
              <a:rPr lang="zh-CN" altLang="en-US" dirty="0">
                <a:effectLst/>
              </a:rPr>
              <a:t>由于携带守护精灵是一件非常麻烦的事，小</a:t>
            </a:r>
            <a:r>
              <a:rPr lang="en-US" altLang="zh-CN" dirty="0">
                <a:effectLst/>
              </a:rPr>
              <a:t>E</a:t>
            </a:r>
            <a:r>
              <a:rPr lang="zh-CN" altLang="en-US" dirty="0">
                <a:effectLst/>
              </a:rPr>
              <a:t>想要知道，要能够成功拜访到隐士，最少需要携带守护精灵的总个数。</a:t>
            </a:r>
            <a:r>
              <a:rPr lang="zh-CN" altLang="en-US" b="1" u="sng" dirty="0">
                <a:effectLst/>
              </a:rPr>
              <a:t>守护精灵的总个数</a:t>
            </a:r>
            <a:r>
              <a:rPr lang="zh-CN" altLang="en-US" dirty="0">
                <a:effectLst/>
              </a:rPr>
              <a:t>为</a:t>
            </a:r>
            <a:r>
              <a:rPr lang="en-US" altLang="zh-CN" dirty="0">
                <a:effectLst/>
              </a:rPr>
              <a:t>A</a:t>
            </a:r>
            <a:r>
              <a:rPr lang="zh-CN" altLang="en-US" dirty="0">
                <a:effectLst/>
              </a:rPr>
              <a:t>型守护精灵的个数与</a:t>
            </a:r>
            <a:r>
              <a:rPr lang="en-US" altLang="zh-CN" dirty="0">
                <a:effectLst/>
              </a:rPr>
              <a:t>B</a:t>
            </a:r>
            <a:r>
              <a:rPr lang="zh-CN" altLang="en-US" dirty="0">
                <a:effectLst/>
              </a:rPr>
              <a:t>型守护精灵的个数之和。</a:t>
            </a:r>
            <a:endParaRPr lang="en-US" altLang="zh-CN" dirty="0">
              <a:effectLst/>
            </a:endParaRPr>
          </a:p>
          <a:p>
            <a:r>
              <a:rPr lang="it-IT" altLang="zh-CN" dirty="0">
                <a:effectLst/>
              </a:rPr>
              <a:t>2&lt;=n&lt;=50,000,0&lt;=m&lt;=100,000</a:t>
            </a:r>
            <a:r>
              <a:rPr lang="en-US" altLang="zh-CN" dirty="0">
                <a:effectLst/>
              </a:rPr>
              <a:t>,</a:t>
            </a:r>
            <a:r>
              <a:rPr lang="it-IT" altLang="zh-CN" dirty="0">
                <a:effectLst/>
              </a:rPr>
              <a:t>1&lt;=ai ,bi&lt;=50,000</a:t>
            </a:r>
          </a:p>
          <a:p>
            <a:endParaRPr lang="zh-CN" altLang="en-US" dirty="0">
              <a:effectLst/>
            </a:endParaRPr>
          </a:p>
        </p:txBody>
      </p:sp>
    </p:spTree>
    <p:extLst>
      <p:ext uri="{BB962C8B-B14F-4D97-AF65-F5344CB8AC3E}">
        <p14:creationId xmlns:p14="http://schemas.microsoft.com/office/powerpoint/2010/main" val="17775980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85044C7-546F-4A94-863C-F37296E93617}"/>
              </a:ext>
            </a:extLst>
          </p:cNvPr>
          <p:cNvSpPr>
            <a:spLocks noGrp="1"/>
          </p:cNvSpPr>
          <p:nvPr>
            <p:ph type="title"/>
          </p:nvPr>
        </p:nvSpPr>
        <p:spPr/>
        <p:txBody>
          <a:bodyPr/>
          <a:lstStyle/>
          <a:p>
            <a:r>
              <a:rPr lang="en-US" altLang="zh-CN" dirty="0"/>
              <a:t>bzoj</a:t>
            </a:r>
            <a:r>
              <a:rPr lang="en-US" altLang="zh-CN" dirty="0">
                <a:effectLst/>
              </a:rPr>
              <a:t>3669: [Noi2014]</a:t>
            </a:r>
            <a:r>
              <a:rPr lang="zh-CN" altLang="en-US" dirty="0">
                <a:effectLst/>
              </a:rPr>
              <a:t>魔法森林</a:t>
            </a:r>
            <a:endParaRPr lang="zh-CN" altLang="en-US" dirty="0"/>
          </a:p>
        </p:txBody>
      </p:sp>
      <p:sp>
        <p:nvSpPr>
          <p:cNvPr id="3" name="内容占位符 2">
            <a:extLst>
              <a:ext uri="{FF2B5EF4-FFF2-40B4-BE49-F238E27FC236}">
                <a16:creationId xmlns:a16="http://schemas.microsoft.com/office/drawing/2014/main" xmlns="" id="{007A3594-1F0C-4E69-A24A-D7C69DC731F8}"/>
              </a:ext>
            </a:extLst>
          </p:cNvPr>
          <p:cNvSpPr>
            <a:spLocks noGrp="1"/>
          </p:cNvSpPr>
          <p:nvPr>
            <p:ph idx="1"/>
          </p:nvPr>
        </p:nvSpPr>
        <p:spPr/>
        <p:txBody>
          <a:bodyPr/>
          <a:lstStyle/>
          <a:p>
            <a:r>
              <a:rPr lang="zh-CN" altLang="en-US" dirty="0">
                <a:effectLst/>
              </a:rPr>
              <a:t>将边按照</a:t>
            </a:r>
            <a:r>
              <a:rPr lang="en-US" altLang="zh-CN" dirty="0">
                <a:effectLst/>
              </a:rPr>
              <a:t>a</a:t>
            </a:r>
            <a:r>
              <a:rPr lang="zh-CN" altLang="en-US" dirty="0">
                <a:effectLst/>
              </a:rPr>
              <a:t>排序。</a:t>
            </a:r>
            <a:r>
              <a:rPr lang="en-US" altLang="zh-CN" dirty="0">
                <a:effectLst/>
              </a:rPr>
              <a:t>LCT</a:t>
            </a:r>
            <a:r>
              <a:rPr lang="zh-CN" altLang="en-US" dirty="0">
                <a:effectLst/>
              </a:rPr>
              <a:t>维护关于</a:t>
            </a:r>
            <a:r>
              <a:rPr lang="en-US" altLang="zh-CN" dirty="0">
                <a:effectLst/>
              </a:rPr>
              <a:t>b</a:t>
            </a:r>
            <a:r>
              <a:rPr lang="zh-CN" altLang="en-US" dirty="0">
                <a:effectLst/>
              </a:rPr>
              <a:t>的最小生成树。</a:t>
            </a:r>
            <a:endParaRPr lang="en-US" altLang="zh-CN" dirty="0">
              <a:effectLst/>
            </a:endParaRPr>
          </a:p>
          <a:p>
            <a:r>
              <a:rPr lang="zh-CN" altLang="en-US" dirty="0">
                <a:effectLst/>
              </a:rPr>
              <a:t>顺序枚举每条边</a:t>
            </a:r>
            <a:r>
              <a:rPr lang="en-US" altLang="zh-CN" dirty="0" err="1">
                <a:effectLst/>
              </a:rPr>
              <a:t>u,v</a:t>
            </a:r>
            <a:r>
              <a:rPr lang="zh-CN" altLang="en-US" dirty="0">
                <a:effectLst/>
              </a:rPr>
              <a:t>，如果</a:t>
            </a:r>
            <a:r>
              <a:rPr lang="en-US" altLang="zh-CN" dirty="0" err="1">
                <a:effectLst/>
              </a:rPr>
              <a:t>u,v</a:t>
            </a:r>
            <a:r>
              <a:rPr lang="zh-CN" altLang="en-US" dirty="0">
                <a:effectLst/>
              </a:rPr>
              <a:t>已经连接则比较</a:t>
            </a:r>
            <a:r>
              <a:rPr lang="en-US" altLang="zh-CN" dirty="0" err="1">
                <a:effectLst/>
              </a:rPr>
              <a:t>u,v</a:t>
            </a:r>
            <a:r>
              <a:rPr lang="zh-CN" altLang="en-US" dirty="0">
                <a:effectLst/>
              </a:rPr>
              <a:t>路径上的最大边与新边，否则直接相连。</a:t>
            </a:r>
            <a:endParaRPr lang="en-US" altLang="zh-CN" dirty="0">
              <a:effectLst/>
            </a:endParaRPr>
          </a:p>
          <a:p>
            <a:r>
              <a:rPr lang="zh-CN" altLang="en-US" dirty="0">
                <a:effectLst/>
              </a:rPr>
              <a:t>如果</a:t>
            </a:r>
            <a:r>
              <a:rPr lang="en-US" altLang="zh-CN" dirty="0">
                <a:effectLst/>
              </a:rPr>
              <a:t>1</a:t>
            </a:r>
            <a:r>
              <a:rPr lang="zh-CN" altLang="en-US" dirty="0">
                <a:effectLst/>
              </a:rPr>
              <a:t>与</a:t>
            </a:r>
            <a:r>
              <a:rPr lang="en-US" altLang="zh-CN" dirty="0">
                <a:effectLst/>
              </a:rPr>
              <a:t>n</a:t>
            </a:r>
            <a:r>
              <a:rPr lang="zh-CN" altLang="en-US" dirty="0">
                <a:effectLst/>
              </a:rPr>
              <a:t>连通，则用</a:t>
            </a:r>
            <a:r>
              <a:rPr lang="en-US" altLang="zh-CN" dirty="0" err="1">
                <a:effectLst/>
              </a:rPr>
              <a:t>e.a+max</a:t>
            </a:r>
            <a:r>
              <a:rPr lang="en-US" altLang="zh-CN" dirty="0">
                <a:effectLst/>
              </a:rPr>
              <a:t>{</a:t>
            </a:r>
            <a:r>
              <a:rPr lang="en-US" altLang="zh-CN" dirty="0" err="1">
                <a:effectLst/>
              </a:rPr>
              <a:t>e.b</a:t>
            </a:r>
            <a:r>
              <a:rPr lang="en-US" altLang="zh-CN" dirty="0">
                <a:effectLst/>
              </a:rPr>
              <a:t>}</a:t>
            </a:r>
            <a:r>
              <a:rPr lang="zh-CN" altLang="en-US" dirty="0">
                <a:effectLst/>
              </a:rPr>
              <a:t>更新</a:t>
            </a:r>
            <a:r>
              <a:rPr lang="en-US" altLang="zh-CN" dirty="0" err="1">
                <a:effectLst/>
              </a:rPr>
              <a:t>ans</a:t>
            </a:r>
            <a:r>
              <a:rPr lang="zh-CN" altLang="en-US" dirty="0">
                <a:effectLst/>
              </a:rPr>
              <a:t>。直观地看，最小生成树上的</a:t>
            </a:r>
            <a:r>
              <a:rPr lang="en-US" altLang="zh-CN" dirty="0">
                <a:effectLst/>
              </a:rPr>
              <a:t>max{</a:t>
            </a:r>
            <a:r>
              <a:rPr lang="en-US" altLang="zh-CN" dirty="0" err="1">
                <a:effectLst/>
              </a:rPr>
              <a:t>e.b</a:t>
            </a:r>
            <a:r>
              <a:rPr lang="en-US" altLang="zh-CN" dirty="0">
                <a:effectLst/>
              </a:rPr>
              <a:t>}</a:t>
            </a:r>
            <a:r>
              <a:rPr lang="zh-CN" altLang="en-US" dirty="0">
                <a:effectLst/>
              </a:rPr>
              <a:t>是</a:t>
            </a:r>
            <a:r>
              <a:rPr lang="en-US" altLang="zh-CN" dirty="0">
                <a:effectLst/>
              </a:rPr>
              <a:t>1..i</a:t>
            </a:r>
            <a:r>
              <a:rPr lang="zh-CN" altLang="en-US" dirty="0">
                <a:effectLst/>
              </a:rPr>
              <a:t>条边加入后能够得到的最小</a:t>
            </a:r>
            <a:r>
              <a:rPr lang="en-US" altLang="zh-CN" dirty="0">
                <a:effectLst/>
              </a:rPr>
              <a:t>b</a:t>
            </a:r>
            <a:r>
              <a:rPr lang="zh-CN" altLang="en-US" dirty="0">
                <a:effectLst/>
              </a:rPr>
              <a:t>。</a:t>
            </a:r>
            <a:endParaRPr lang="en-US" altLang="zh-CN" dirty="0">
              <a:effectLst/>
            </a:endParaRPr>
          </a:p>
          <a:p>
            <a:r>
              <a:rPr lang="zh-CN" altLang="en-US" dirty="0">
                <a:effectLst/>
              </a:rPr>
              <a:t>复杂度</a:t>
            </a:r>
            <a:r>
              <a:rPr lang="en-US" altLang="zh-CN" dirty="0">
                <a:effectLst/>
              </a:rPr>
              <a:t>(</a:t>
            </a:r>
            <a:r>
              <a:rPr lang="en-US" altLang="zh-CN" dirty="0" err="1">
                <a:effectLst/>
              </a:rPr>
              <a:t>nlogn</a:t>
            </a:r>
            <a:r>
              <a:rPr lang="en-US" altLang="zh-CN" dirty="0">
                <a:effectLst/>
              </a:rPr>
              <a:t>)</a:t>
            </a:r>
            <a:r>
              <a:rPr lang="zh-CN" altLang="en-US" dirty="0">
                <a:effectLst/>
              </a:rPr>
              <a:t>常数巨大。</a:t>
            </a:r>
            <a:endParaRPr lang="zh-CN" altLang="en-US" dirty="0"/>
          </a:p>
        </p:txBody>
      </p:sp>
    </p:spTree>
    <p:extLst>
      <p:ext uri="{BB962C8B-B14F-4D97-AF65-F5344CB8AC3E}">
        <p14:creationId xmlns:p14="http://schemas.microsoft.com/office/powerpoint/2010/main" val="35820559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D1AA00-9AE8-4688-8F03-63419A57B016}"/>
              </a:ext>
            </a:extLst>
          </p:cNvPr>
          <p:cNvSpPr>
            <a:spLocks noGrp="1"/>
          </p:cNvSpPr>
          <p:nvPr>
            <p:ph type="title"/>
          </p:nvPr>
        </p:nvSpPr>
        <p:spPr/>
        <p:txBody>
          <a:bodyPr/>
          <a:lstStyle/>
          <a:p>
            <a:r>
              <a:rPr lang="zh-CN" altLang="en-US" dirty="0"/>
              <a:t>巧克力之树</a:t>
            </a:r>
          </a:p>
        </p:txBody>
      </p:sp>
      <p:pic>
        <p:nvPicPr>
          <p:cNvPr id="5" name="内容占位符 4">
            <a:extLst>
              <a:ext uri="{FF2B5EF4-FFF2-40B4-BE49-F238E27FC236}">
                <a16:creationId xmlns:a16="http://schemas.microsoft.com/office/drawing/2014/main" xmlns="" id="{DEFB28BF-D4B7-420F-9B59-77C416E534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1809" y="1935921"/>
            <a:ext cx="7237732" cy="3695700"/>
          </a:xfrm>
        </p:spPr>
      </p:pic>
    </p:spTree>
    <p:extLst>
      <p:ext uri="{BB962C8B-B14F-4D97-AF65-F5344CB8AC3E}">
        <p14:creationId xmlns:p14="http://schemas.microsoft.com/office/powerpoint/2010/main" val="16740532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AC55ACF-E43B-43B9-89ED-A56E82A3F350}"/>
              </a:ext>
            </a:extLst>
          </p:cNvPr>
          <p:cNvSpPr>
            <a:spLocks noGrp="1"/>
          </p:cNvSpPr>
          <p:nvPr>
            <p:ph type="title"/>
          </p:nvPr>
        </p:nvSpPr>
        <p:spPr/>
        <p:txBody>
          <a:bodyPr/>
          <a:lstStyle/>
          <a:p>
            <a:r>
              <a:rPr lang="zh-CN" altLang="en-US" dirty="0"/>
              <a:t>巧克力之树</a:t>
            </a:r>
          </a:p>
        </p:txBody>
      </p:sp>
      <p:sp>
        <p:nvSpPr>
          <p:cNvPr id="3" name="内容占位符 2">
            <a:extLst>
              <a:ext uri="{FF2B5EF4-FFF2-40B4-BE49-F238E27FC236}">
                <a16:creationId xmlns:a16="http://schemas.microsoft.com/office/drawing/2014/main" xmlns="" id="{34C747B6-1E96-4DF7-A1BD-768236421599}"/>
              </a:ext>
            </a:extLst>
          </p:cNvPr>
          <p:cNvSpPr>
            <a:spLocks noGrp="1"/>
          </p:cNvSpPr>
          <p:nvPr>
            <p:ph idx="1"/>
          </p:nvPr>
        </p:nvSpPr>
        <p:spPr/>
        <p:txBody>
          <a:bodyPr/>
          <a:lstStyle/>
          <a:p>
            <a:r>
              <a:rPr lang="zh-CN" altLang="en-US" dirty="0"/>
              <a:t>用类似单调队列的思路维护，则需要维护</a:t>
            </a:r>
            <a:r>
              <a:rPr lang="en-US" altLang="zh-CN" dirty="0"/>
              <a:t>link</a:t>
            </a:r>
            <a:r>
              <a:rPr lang="zh-CN" altLang="en-US" dirty="0"/>
              <a:t>和</a:t>
            </a:r>
            <a:r>
              <a:rPr lang="en-US" altLang="zh-CN" dirty="0"/>
              <a:t>cut</a:t>
            </a:r>
            <a:r>
              <a:rPr lang="zh-CN" altLang="en-US" dirty="0"/>
              <a:t>的操作，在</a:t>
            </a:r>
            <a:r>
              <a:rPr lang="en-US" altLang="zh-CN" dirty="0"/>
              <a:t>link</a:t>
            </a:r>
            <a:r>
              <a:rPr lang="zh-CN" altLang="en-US" dirty="0"/>
              <a:t>的时候更新答案即可，</a:t>
            </a:r>
            <a:endParaRPr lang="en-US" altLang="zh-CN" dirty="0"/>
          </a:p>
          <a:p>
            <a:endParaRPr lang="zh-CN" altLang="en-US" dirty="0"/>
          </a:p>
        </p:txBody>
      </p:sp>
    </p:spTree>
    <p:extLst>
      <p:ext uri="{BB962C8B-B14F-4D97-AF65-F5344CB8AC3E}">
        <p14:creationId xmlns:p14="http://schemas.microsoft.com/office/powerpoint/2010/main" val="6249710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B25EBE7-7C1F-40B7-A41E-649AF7C7D7B3}"/>
              </a:ext>
            </a:extLst>
          </p:cNvPr>
          <p:cNvSpPr>
            <a:spLocks noGrp="1"/>
          </p:cNvSpPr>
          <p:nvPr>
            <p:ph type="title"/>
          </p:nvPr>
        </p:nvSpPr>
        <p:spPr/>
        <p:txBody>
          <a:bodyPr/>
          <a:lstStyle/>
          <a:p>
            <a:r>
              <a:rPr lang="zh-CN" altLang="en-US" dirty="0"/>
              <a:t>巧克力之树</a:t>
            </a:r>
          </a:p>
        </p:txBody>
      </p:sp>
      <p:sp>
        <p:nvSpPr>
          <p:cNvPr id="3" name="内容占位符 2">
            <a:extLst>
              <a:ext uri="{FF2B5EF4-FFF2-40B4-BE49-F238E27FC236}">
                <a16:creationId xmlns:a16="http://schemas.microsoft.com/office/drawing/2014/main" xmlns="" id="{D895256B-4406-47E1-AC7C-9CFA0DB94818}"/>
              </a:ext>
            </a:extLst>
          </p:cNvPr>
          <p:cNvSpPr>
            <a:spLocks noGrp="1"/>
          </p:cNvSpPr>
          <p:nvPr>
            <p:ph idx="1"/>
          </p:nvPr>
        </p:nvSpPr>
        <p:spPr/>
        <p:txBody>
          <a:bodyPr/>
          <a:lstStyle/>
          <a:p>
            <a:r>
              <a:rPr lang="zh-CN" altLang="en-US" dirty="0"/>
              <a:t>另外一种思路是点分治</a:t>
            </a:r>
            <a:endParaRPr lang="en-US" altLang="zh-CN" dirty="0"/>
          </a:p>
          <a:p>
            <a:r>
              <a:rPr lang="zh-CN" altLang="en-US" dirty="0"/>
              <a:t>点分治后</a:t>
            </a:r>
            <a:r>
              <a:rPr lang="en-US" altLang="zh-CN" dirty="0" err="1"/>
              <a:t>dfs</a:t>
            </a:r>
            <a:r>
              <a:rPr lang="zh-CN" altLang="en-US" dirty="0"/>
              <a:t>出一个点集，每个点对应一个二元组</a:t>
            </a:r>
            <a:r>
              <a:rPr lang="en-US" altLang="zh-CN" dirty="0"/>
              <a:t>(</a:t>
            </a:r>
            <a:r>
              <a:rPr lang="en-US" altLang="zh-CN" dirty="0" err="1"/>
              <a:t>min,max</a:t>
            </a:r>
            <a:r>
              <a:rPr lang="en-US" altLang="zh-CN" dirty="0"/>
              <a:t>)</a:t>
            </a:r>
            <a:r>
              <a:rPr lang="zh-CN" altLang="en-US" dirty="0"/>
              <a:t>，表示从点分治的根到当前节点这条链上点权的最大值和最小值，问题变为两个点集有多少二元组满足</a:t>
            </a:r>
            <a:r>
              <a:rPr lang="en-US" altLang="zh-CN" dirty="0"/>
              <a:t>max(max1,max2)-min(min1,min2)&lt;=k</a:t>
            </a:r>
            <a:r>
              <a:rPr lang="zh-CN" altLang="en-US" dirty="0"/>
              <a:t>，一维排序一维树状数组即可。</a:t>
            </a:r>
            <a:endParaRPr lang="en-US" altLang="zh-CN" dirty="0"/>
          </a:p>
          <a:p>
            <a:r>
              <a:rPr lang="zh-CN" altLang="en-US" dirty="0"/>
              <a:t>时间复杂度</a:t>
            </a:r>
            <a:r>
              <a:rPr lang="en-US" altLang="zh-CN" dirty="0"/>
              <a:t>o(nlog^2n)</a:t>
            </a:r>
            <a:endParaRPr lang="zh-CN" altLang="en-US" dirty="0"/>
          </a:p>
        </p:txBody>
      </p:sp>
    </p:spTree>
    <p:extLst>
      <p:ext uri="{BB962C8B-B14F-4D97-AF65-F5344CB8AC3E}">
        <p14:creationId xmlns:p14="http://schemas.microsoft.com/office/powerpoint/2010/main" val="39187254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72C9E7A-5132-4537-B06D-66C94361562B}"/>
              </a:ext>
            </a:extLst>
          </p:cNvPr>
          <p:cNvSpPr>
            <a:spLocks noGrp="1"/>
          </p:cNvSpPr>
          <p:nvPr>
            <p:ph type="title"/>
          </p:nvPr>
        </p:nvSpPr>
        <p:spPr/>
        <p:txBody>
          <a:bodyPr/>
          <a:lstStyle/>
          <a:p>
            <a:r>
              <a:rPr lang="en-US" altLang="zh-CN" dirty="0"/>
              <a:t>BZOJ</a:t>
            </a:r>
            <a:r>
              <a:rPr lang="en-US" altLang="zh-CN" dirty="0">
                <a:effectLst/>
              </a:rPr>
              <a:t>4025: </a:t>
            </a:r>
            <a:r>
              <a:rPr lang="zh-CN" altLang="en-US" dirty="0">
                <a:effectLst/>
              </a:rPr>
              <a:t>二分图</a:t>
            </a:r>
            <a:endParaRPr lang="zh-CN" altLang="en-US" dirty="0"/>
          </a:p>
        </p:txBody>
      </p:sp>
      <p:sp>
        <p:nvSpPr>
          <p:cNvPr id="3" name="内容占位符 2">
            <a:extLst>
              <a:ext uri="{FF2B5EF4-FFF2-40B4-BE49-F238E27FC236}">
                <a16:creationId xmlns:a16="http://schemas.microsoft.com/office/drawing/2014/main" xmlns="" id="{6897A6BB-D9B5-42FD-AC3D-EA748F3B57A4}"/>
              </a:ext>
            </a:extLst>
          </p:cNvPr>
          <p:cNvSpPr>
            <a:spLocks noGrp="1"/>
          </p:cNvSpPr>
          <p:nvPr>
            <p:ph idx="1"/>
          </p:nvPr>
        </p:nvSpPr>
        <p:spPr/>
        <p:txBody>
          <a:bodyPr/>
          <a:lstStyle/>
          <a:p>
            <a:r>
              <a:rPr lang="zh-CN" altLang="en-US" dirty="0"/>
              <a:t>给定一张</a:t>
            </a:r>
            <a:r>
              <a:rPr lang="en-US" altLang="zh-CN" dirty="0"/>
              <a:t>n</a:t>
            </a:r>
            <a:r>
              <a:rPr lang="zh-CN" altLang="en-US" dirty="0"/>
              <a:t>个点的图，有</a:t>
            </a:r>
            <a:r>
              <a:rPr lang="en-US" altLang="zh-CN" dirty="0"/>
              <a:t>m</a:t>
            </a:r>
            <a:r>
              <a:rPr lang="zh-CN" altLang="en-US" dirty="0"/>
              <a:t>条边，</a:t>
            </a:r>
            <a:r>
              <a:rPr lang="en-US" altLang="zh-CN" dirty="0"/>
              <a:t>T</a:t>
            </a:r>
            <a:r>
              <a:rPr lang="zh-CN" altLang="en-US" dirty="0"/>
              <a:t>个时间段，每条边只存在于</a:t>
            </a:r>
            <a:r>
              <a:rPr lang="en-US" altLang="zh-CN" dirty="0"/>
              <a:t>[</a:t>
            </a:r>
            <a:r>
              <a:rPr lang="en-US" altLang="zh-CN" dirty="0" err="1"/>
              <a:t>st,ed</a:t>
            </a:r>
            <a:r>
              <a:rPr lang="en-US" altLang="zh-CN" dirty="0"/>
              <a:t>]</a:t>
            </a:r>
            <a:r>
              <a:rPr lang="zh-CN" altLang="en-US" dirty="0"/>
              <a:t>这些时间段，求每个时间段内这个图是否是二分图 </a:t>
            </a:r>
            <a:endParaRPr lang="en-US" altLang="zh-CN" dirty="0"/>
          </a:p>
          <a:p>
            <a:endParaRPr lang="en-US" altLang="zh-CN" dirty="0"/>
          </a:p>
          <a:p>
            <a:r>
              <a:rPr lang="en-US" altLang="zh-CN" dirty="0">
                <a:effectLst/>
              </a:rPr>
              <a:t>n&lt;=100000</a:t>
            </a:r>
            <a:r>
              <a:rPr lang="zh-CN" altLang="en-US" dirty="0">
                <a:effectLst/>
              </a:rPr>
              <a:t>，</a:t>
            </a:r>
            <a:r>
              <a:rPr lang="en-US" altLang="zh-CN" dirty="0">
                <a:effectLst/>
              </a:rPr>
              <a:t>m&lt;=200000</a:t>
            </a:r>
            <a:r>
              <a:rPr lang="zh-CN" altLang="en-US" dirty="0">
                <a:effectLst/>
              </a:rPr>
              <a:t>，</a:t>
            </a:r>
            <a:r>
              <a:rPr lang="en-US" altLang="zh-CN" dirty="0">
                <a:effectLst/>
              </a:rPr>
              <a:t>T&lt;=100000</a:t>
            </a:r>
            <a:r>
              <a:rPr lang="zh-CN" altLang="en-US" dirty="0">
                <a:effectLst/>
              </a:rPr>
              <a:t>，</a:t>
            </a:r>
            <a:r>
              <a:rPr lang="en-US" altLang="zh-CN" dirty="0">
                <a:effectLst/>
              </a:rPr>
              <a:t>1&lt;=</a:t>
            </a:r>
            <a:r>
              <a:rPr lang="en-US" altLang="zh-CN" dirty="0" err="1">
                <a:effectLst/>
              </a:rPr>
              <a:t>u,v</a:t>
            </a:r>
            <a:r>
              <a:rPr lang="en-US" altLang="zh-CN" dirty="0">
                <a:effectLst/>
              </a:rPr>
              <a:t>&lt;=n</a:t>
            </a:r>
            <a:r>
              <a:rPr lang="zh-CN" altLang="en-US" dirty="0">
                <a:effectLst/>
              </a:rPr>
              <a:t>，</a:t>
            </a:r>
            <a:r>
              <a:rPr lang="en-US" altLang="zh-CN" dirty="0">
                <a:effectLst/>
              </a:rPr>
              <a:t>0&lt;=start&lt;=end&lt;=T</a:t>
            </a:r>
            <a:r>
              <a:rPr lang="zh-CN" altLang="en-US" dirty="0">
                <a:effectLst/>
              </a:rPr>
              <a:t>。</a:t>
            </a:r>
            <a:endParaRPr lang="zh-CN" altLang="en-US" dirty="0"/>
          </a:p>
        </p:txBody>
      </p:sp>
    </p:spTree>
    <p:extLst>
      <p:ext uri="{BB962C8B-B14F-4D97-AF65-F5344CB8AC3E}">
        <p14:creationId xmlns:p14="http://schemas.microsoft.com/office/powerpoint/2010/main" val="21303392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A91FEAD-1939-4163-99EB-9FDDA9C78BA3}"/>
              </a:ext>
            </a:extLst>
          </p:cNvPr>
          <p:cNvSpPr>
            <a:spLocks noGrp="1"/>
          </p:cNvSpPr>
          <p:nvPr>
            <p:ph type="title"/>
          </p:nvPr>
        </p:nvSpPr>
        <p:spPr/>
        <p:txBody>
          <a:bodyPr/>
          <a:lstStyle/>
          <a:p>
            <a:r>
              <a:rPr lang="en-US" altLang="zh-CN" dirty="0"/>
              <a:t>BZOJ</a:t>
            </a:r>
            <a:r>
              <a:rPr lang="en-US" altLang="zh-CN" dirty="0">
                <a:effectLst/>
              </a:rPr>
              <a:t>4184: shallot</a:t>
            </a:r>
            <a:endParaRPr lang="zh-CN" altLang="en-US" dirty="0"/>
          </a:p>
        </p:txBody>
      </p:sp>
      <p:sp>
        <p:nvSpPr>
          <p:cNvPr id="3" name="内容占位符 2">
            <a:extLst>
              <a:ext uri="{FF2B5EF4-FFF2-40B4-BE49-F238E27FC236}">
                <a16:creationId xmlns:a16="http://schemas.microsoft.com/office/drawing/2014/main" xmlns="" id="{2932F13C-2DAF-4A22-8F5B-74985D95C8B0}"/>
              </a:ext>
            </a:extLst>
          </p:cNvPr>
          <p:cNvSpPr>
            <a:spLocks noGrp="1"/>
          </p:cNvSpPr>
          <p:nvPr>
            <p:ph idx="1"/>
          </p:nvPr>
        </p:nvSpPr>
        <p:spPr/>
        <p:txBody>
          <a:bodyPr/>
          <a:lstStyle/>
          <a:p>
            <a:r>
              <a:rPr lang="zh-CN" altLang="en-US" dirty="0">
                <a:effectLst/>
              </a:rPr>
              <a:t>给定</a:t>
            </a:r>
            <a:r>
              <a:rPr lang="en-US" altLang="zh-CN" dirty="0">
                <a:effectLst/>
              </a:rPr>
              <a:t>n</a:t>
            </a:r>
            <a:r>
              <a:rPr lang="zh-CN" altLang="en-US" dirty="0">
                <a:effectLst/>
              </a:rPr>
              <a:t>个时间点，每个时间点可以插入一个权值或删除一个权值，求每个时间点结束后异或最大值。</a:t>
            </a:r>
            <a:endParaRPr lang="en-US" altLang="zh-CN" dirty="0">
              <a:effectLst/>
            </a:endParaRPr>
          </a:p>
          <a:p>
            <a:r>
              <a:rPr lang="en-US" altLang="zh-CN" dirty="0">
                <a:effectLst/>
              </a:rPr>
              <a:t>N&lt;=500000,Ai&lt;=2^31-1</a:t>
            </a:r>
            <a:endParaRPr lang="zh-CN" altLang="en-US" dirty="0"/>
          </a:p>
        </p:txBody>
      </p:sp>
    </p:spTree>
    <p:extLst>
      <p:ext uri="{BB962C8B-B14F-4D97-AF65-F5344CB8AC3E}">
        <p14:creationId xmlns:p14="http://schemas.microsoft.com/office/powerpoint/2010/main" val="4276646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34F6ED2-1D74-4A26-9D78-FF8C5470B024}"/>
              </a:ext>
            </a:extLst>
          </p:cNvPr>
          <p:cNvSpPr>
            <a:spLocks noGrp="1"/>
          </p:cNvSpPr>
          <p:nvPr>
            <p:ph type="title"/>
          </p:nvPr>
        </p:nvSpPr>
        <p:spPr/>
        <p:txBody>
          <a:bodyPr/>
          <a:lstStyle/>
          <a:p>
            <a:r>
              <a:rPr lang="en-US" altLang="zh-CN" dirty="0"/>
              <a:t>BZOJ</a:t>
            </a:r>
            <a:r>
              <a:rPr lang="en-US" altLang="zh-CN" dirty="0">
                <a:effectLst/>
              </a:rPr>
              <a:t>4025: </a:t>
            </a:r>
            <a:r>
              <a:rPr lang="zh-CN" altLang="en-US" dirty="0">
                <a:effectLst/>
              </a:rPr>
              <a:t>二分图</a:t>
            </a:r>
            <a:endParaRPr lang="zh-CN" altLang="en-US" dirty="0"/>
          </a:p>
        </p:txBody>
      </p:sp>
      <p:sp>
        <p:nvSpPr>
          <p:cNvPr id="3" name="内容占位符 2">
            <a:extLst>
              <a:ext uri="{FF2B5EF4-FFF2-40B4-BE49-F238E27FC236}">
                <a16:creationId xmlns:a16="http://schemas.microsoft.com/office/drawing/2014/main" xmlns="" id="{C95EA57F-A77C-4A79-896E-7D42840AA4E9}"/>
              </a:ext>
            </a:extLst>
          </p:cNvPr>
          <p:cNvSpPr>
            <a:spLocks noGrp="1"/>
          </p:cNvSpPr>
          <p:nvPr>
            <p:ph idx="1"/>
          </p:nvPr>
        </p:nvSpPr>
        <p:spPr/>
        <p:txBody>
          <a:bodyPr>
            <a:normAutofit fontScale="92500"/>
          </a:bodyPr>
          <a:lstStyle/>
          <a:p>
            <a:r>
              <a:rPr lang="zh-CN" altLang="en-US" dirty="0"/>
              <a:t>首先把边在</a:t>
            </a:r>
            <a:r>
              <a:rPr lang="en-US" altLang="zh-CN" dirty="0"/>
              <a:t>[</a:t>
            </a:r>
            <a:r>
              <a:rPr lang="en-US" altLang="zh-CN" dirty="0" err="1"/>
              <a:t>st,ed</a:t>
            </a:r>
            <a:r>
              <a:rPr lang="en-US" altLang="zh-CN" dirty="0"/>
              <a:t>]</a:t>
            </a:r>
            <a:r>
              <a:rPr lang="zh-CN" altLang="en-US" dirty="0"/>
              <a:t>出现转化为在</a:t>
            </a:r>
            <a:r>
              <a:rPr lang="en-US" altLang="zh-CN" dirty="0" err="1"/>
              <a:t>st</a:t>
            </a:r>
            <a:r>
              <a:rPr lang="zh-CN" altLang="en-US" dirty="0"/>
              <a:t>时间加入一条边，在</a:t>
            </a:r>
            <a:r>
              <a:rPr lang="en-US" altLang="zh-CN" dirty="0" err="1"/>
              <a:t>en</a:t>
            </a:r>
            <a:r>
              <a:rPr lang="zh-CN" altLang="en-US" dirty="0"/>
              <a:t>删除一条边。</a:t>
            </a:r>
            <a:endParaRPr lang="en-US" altLang="zh-CN" dirty="0"/>
          </a:p>
          <a:p>
            <a:r>
              <a:rPr lang="zh-CN" altLang="en-US" dirty="0"/>
              <a:t>二分图当且仅当这张图没有奇环，注意到树一定是二分图，所以我们可以随便</a:t>
            </a:r>
            <a:r>
              <a:rPr lang="en-US" altLang="zh-CN" dirty="0" err="1"/>
              <a:t>dfs</a:t>
            </a:r>
            <a:r>
              <a:rPr lang="zh-CN" altLang="en-US" dirty="0"/>
              <a:t>出来一棵树，然后考虑非树边。对于每条非树边判断奇环还是偶环非常容易，并且不会存在非树边组成奇环但与都与树边组成偶环的情况。</a:t>
            </a:r>
            <a:endParaRPr lang="en-US" altLang="zh-CN" dirty="0"/>
          </a:p>
          <a:p>
            <a:r>
              <a:rPr lang="zh-CN" altLang="en-US" dirty="0"/>
              <a:t>考虑维护一个集合，里面保存所有与树构成奇环的非树边，对于构成偶环的非树边没有意义。如果我们删的是一条树边，假如集合中存在一条覆盖这条树边的非树边，那么这条非树边就会变成新的树边。这样的情况很难处理，所以我们希望保证：所有已经进入集合的非树边都不会从集合中出来再次成为树边，也就是集合中的边删除时间小于它对应的链上最小的删除时间。</a:t>
            </a:r>
            <a:endParaRPr lang="en-US" altLang="zh-CN" dirty="0"/>
          </a:p>
          <a:p>
            <a:r>
              <a:rPr lang="zh-CN" altLang="en-US" dirty="0"/>
              <a:t>不满足的话将它对应的链上最小删除时间边</a:t>
            </a:r>
            <a:r>
              <a:rPr lang="en-US" altLang="zh-CN" dirty="0"/>
              <a:t>cut</a:t>
            </a:r>
            <a:r>
              <a:rPr lang="zh-CN" altLang="en-US" dirty="0"/>
              <a:t>扔到集合里，这条边</a:t>
            </a:r>
            <a:r>
              <a:rPr lang="en-US" altLang="zh-CN" dirty="0"/>
              <a:t>link</a:t>
            </a:r>
            <a:r>
              <a:rPr lang="zh-CN" altLang="en-US" dirty="0"/>
              <a:t>即可。</a:t>
            </a:r>
          </a:p>
        </p:txBody>
      </p:sp>
    </p:spTree>
    <p:extLst>
      <p:ext uri="{BB962C8B-B14F-4D97-AF65-F5344CB8AC3E}">
        <p14:creationId xmlns:p14="http://schemas.microsoft.com/office/powerpoint/2010/main" val="15101083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6AE433A-8E23-4FD8-8ECC-88E1DB3A128B}"/>
              </a:ext>
            </a:extLst>
          </p:cNvPr>
          <p:cNvSpPr>
            <a:spLocks noGrp="1"/>
          </p:cNvSpPr>
          <p:nvPr>
            <p:ph type="title"/>
          </p:nvPr>
        </p:nvSpPr>
        <p:spPr/>
        <p:txBody>
          <a:bodyPr/>
          <a:lstStyle/>
          <a:p>
            <a:r>
              <a:rPr lang="en-US" altLang="zh-CN" dirty="0"/>
              <a:t>BZOJ</a:t>
            </a:r>
            <a:r>
              <a:rPr lang="en-US" altLang="zh-CN" dirty="0">
                <a:effectLst/>
              </a:rPr>
              <a:t>4025: </a:t>
            </a:r>
            <a:r>
              <a:rPr lang="zh-CN" altLang="en-US" dirty="0">
                <a:effectLst/>
              </a:rPr>
              <a:t>二分图</a:t>
            </a:r>
            <a:endParaRPr lang="zh-CN" altLang="en-US" dirty="0"/>
          </a:p>
        </p:txBody>
      </p:sp>
      <p:sp>
        <p:nvSpPr>
          <p:cNvPr id="3" name="内容占位符 2">
            <a:extLst>
              <a:ext uri="{FF2B5EF4-FFF2-40B4-BE49-F238E27FC236}">
                <a16:creationId xmlns:a16="http://schemas.microsoft.com/office/drawing/2014/main" xmlns="" id="{26DD2AE0-95C1-41F2-A1AD-CD8522290C76}"/>
              </a:ext>
            </a:extLst>
          </p:cNvPr>
          <p:cNvSpPr>
            <a:spLocks noGrp="1"/>
          </p:cNvSpPr>
          <p:nvPr>
            <p:ph idx="1"/>
          </p:nvPr>
        </p:nvSpPr>
        <p:spPr/>
        <p:txBody>
          <a:bodyPr>
            <a:normAutofit fontScale="92500" lnSpcReduction="10000"/>
          </a:bodyPr>
          <a:lstStyle/>
          <a:p>
            <a:r>
              <a:rPr lang="zh-CN" altLang="en-US" dirty="0"/>
              <a:t>其实</a:t>
            </a:r>
            <a:r>
              <a:rPr lang="en-US" altLang="zh-CN" dirty="0" err="1"/>
              <a:t>lct</a:t>
            </a:r>
            <a:r>
              <a:rPr lang="zh-CN" altLang="en-US" dirty="0"/>
              <a:t>可以理解为升级版的并查集，并查集只有</a:t>
            </a:r>
            <a:r>
              <a:rPr lang="en-US" altLang="zh-CN" dirty="0"/>
              <a:t>link</a:t>
            </a:r>
            <a:r>
              <a:rPr lang="zh-CN" altLang="en-US" dirty="0"/>
              <a:t>操作，</a:t>
            </a:r>
            <a:r>
              <a:rPr lang="en-US" altLang="zh-CN" dirty="0" err="1"/>
              <a:t>lct</a:t>
            </a:r>
            <a:r>
              <a:rPr lang="zh-CN" altLang="en-US" dirty="0"/>
              <a:t>增加了</a:t>
            </a:r>
            <a:r>
              <a:rPr lang="en-US" altLang="zh-CN" dirty="0"/>
              <a:t>cut</a:t>
            </a:r>
            <a:r>
              <a:rPr lang="zh-CN" altLang="en-US" dirty="0"/>
              <a:t>操作。</a:t>
            </a:r>
            <a:endParaRPr lang="en-US" altLang="zh-CN" dirty="0"/>
          </a:p>
          <a:p>
            <a:r>
              <a:rPr lang="zh-CN" altLang="en-US" dirty="0"/>
              <a:t>如果我们能找到一个只加边不删边的操作，那么完全可以将</a:t>
            </a:r>
            <a:r>
              <a:rPr lang="en-US" altLang="zh-CN" dirty="0" err="1"/>
              <a:t>lct</a:t>
            </a:r>
            <a:r>
              <a:rPr lang="zh-CN" altLang="en-US" dirty="0"/>
              <a:t>替换为并查集，代码量将大大降低。</a:t>
            </a:r>
            <a:endParaRPr lang="en-US" altLang="zh-CN" dirty="0"/>
          </a:p>
          <a:p>
            <a:r>
              <a:rPr lang="zh-CN" altLang="en-US" dirty="0"/>
              <a:t>考虑按照时间建一棵线段树，对于每条边的覆盖区间在线段树上拆分成</a:t>
            </a:r>
            <a:r>
              <a:rPr lang="en-US" altLang="zh-CN" dirty="0"/>
              <a:t>log</a:t>
            </a:r>
            <a:r>
              <a:rPr lang="zh-CN" altLang="en-US" dirty="0"/>
              <a:t>个区间，并且按照打</a:t>
            </a:r>
            <a:r>
              <a:rPr lang="en-US" altLang="zh-CN" dirty="0"/>
              <a:t>lazy</a:t>
            </a:r>
            <a:r>
              <a:rPr lang="zh-CN" altLang="en-US" dirty="0"/>
              <a:t>标记的方式存在每个节点上，这样从根节点到每个叶子节点所有边就是该叶子节点对应的时间存在的所有节点。这样我们只需要按照</a:t>
            </a:r>
            <a:r>
              <a:rPr lang="en-US" altLang="zh-CN" dirty="0" err="1"/>
              <a:t>dfs</a:t>
            </a:r>
            <a:r>
              <a:rPr lang="zh-CN" altLang="en-US" dirty="0"/>
              <a:t>的先序遍历的顺序插入边，并查集维护路径长度的奇偶性，加上并查集</a:t>
            </a:r>
            <a:r>
              <a:rPr lang="en-US" altLang="zh-CN" dirty="0"/>
              <a:t>+</a:t>
            </a:r>
            <a:r>
              <a:rPr lang="zh-CN" altLang="en-US" dirty="0"/>
              <a:t>栈实现并查集的复原即可。</a:t>
            </a:r>
            <a:endParaRPr lang="en-US" altLang="zh-CN" dirty="0"/>
          </a:p>
          <a:p>
            <a:r>
              <a:rPr lang="zh-CN" altLang="en-US" dirty="0"/>
              <a:t>所有边总共拆成了</a:t>
            </a:r>
            <a:r>
              <a:rPr lang="en-US" altLang="zh-CN" dirty="0" err="1"/>
              <a:t>mlogn</a:t>
            </a:r>
            <a:r>
              <a:rPr lang="zh-CN" altLang="en-US" dirty="0"/>
              <a:t>个区间，也就是会被加入</a:t>
            </a:r>
            <a:r>
              <a:rPr lang="en-US" altLang="zh-CN" dirty="0" err="1"/>
              <a:t>mlogn</a:t>
            </a:r>
            <a:r>
              <a:rPr lang="zh-CN" altLang="en-US" dirty="0"/>
              <a:t>次，每次</a:t>
            </a:r>
            <a:r>
              <a:rPr lang="en-US" altLang="zh-CN" dirty="0"/>
              <a:t>link</a:t>
            </a:r>
            <a:r>
              <a:rPr lang="zh-CN" altLang="en-US" dirty="0"/>
              <a:t>的复杂度是</a:t>
            </a:r>
            <a:r>
              <a:rPr lang="en-US" altLang="zh-CN" dirty="0" err="1"/>
              <a:t>logn</a:t>
            </a:r>
            <a:r>
              <a:rPr lang="zh-CN" altLang="en-US" dirty="0"/>
              <a:t>的，因为复原的并查集只能按秩合并不能路径压缩，总复杂度</a:t>
            </a:r>
            <a:r>
              <a:rPr lang="en-US" altLang="zh-CN" dirty="0"/>
              <a:t>m(</a:t>
            </a:r>
            <a:r>
              <a:rPr lang="en-US" altLang="zh-CN" dirty="0" err="1"/>
              <a:t>logn</a:t>
            </a:r>
            <a:r>
              <a:rPr lang="en-US" altLang="zh-CN" dirty="0"/>
              <a:t>)^2</a:t>
            </a:r>
            <a:r>
              <a:rPr lang="zh-CN" altLang="en-US" dirty="0"/>
              <a:t>。实际可能比</a:t>
            </a:r>
            <a:r>
              <a:rPr lang="en-US" altLang="zh-CN" dirty="0" err="1"/>
              <a:t>lct</a:t>
            </a:r>
            <a:r>
              <a:rPr lang="zh-CN" altLang="en-US" dirty="0"/>
              <a:t>的</a:t>
            </a:r>
            <a:r>
              <a:rPr lang="en-US" altLang="zh-CN" dirty="0" err="1"/>
              <a:t>mlogn</a:t>
            </a:r>
            <a:r>
              <a:rPr lang="zh-CN" altLang="en-US" dirty="0"/>
              <a:t>要快。</a:t>
            </a:r>
          </a:p>
        </p:txBody>
      </p:sp>
    </p:spTree>
    <p:extLst>
      <p:ext uri="{BB962C8B-B14F-4D97-AF65-F5344CB8AC3E}">
        <p14:creationId xmlns:p14="http://schemas.microsoft.com/office/powerpoint/2010/main" val="41936451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99B5F94F-A91D-4AC4-90CA-F2A88149B3E2}"/>
              </a:ext>
            </a:extLst>
          </p:cNvPr>
          <p:cNvSpPr>
            <a:spLocks noGrp="1"/>
          </p:cNvSpPr>
          <p:nvPr>
            <p:ph type="title"/>
          </p:nvPr>
        </p:nvSpPr>
        <p:spPr/>
        <p:txBody>
          <a:bodyPr/>
          <a:lstStyle/>
          <a:p>
            <a:r>
              <a:rPr lang="en-US" altLang="zh-CN" dirty="0"/>
              <a:t>Euler Tour Trees</a:t>
            </a:r>
            <a:endParaRPr lang="zh-CN" altLang="en-US" dirty="0"/>
          </a:p>
        </p:txBody>
      </p:sp>
      <p:sp>
        <p:nvSpPr>
          <p:cNvPr id="5" name="文本占位符 4">
            <a:extLst>
              <a:ext uri="{FF2B5EF4-FFF2-40B4-BE49-F238E27FC236}">
                <a16:creationId xmlns:a16="http://schemas.microsoft.com/office/drawing/2014/main" xmlns="" id="{CA991B1E-C08E-44BC-8987-E8C806D9229E}"/>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415719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 Tour Trees</a:t>
            </a:r>
            <a:endParaRPr lang="zh-CN" altLang="en-US" dirty="0"/>
          </a:p>
        </p:txBody>
      </p:sp>
      <p:sp>
        <p:nvSpPr>
          <p:cNvPr id="3" name="内容占位符 2"/>
          <p:cNvSpPr>
            <a:spLocks noGrp="1"/>
          </p:cNvSpPr>
          <p:nvPr>
            <p:ph idx="1"/>
          </p:nvPr>
        </p:nvSpPr>
        <p:spPr/>
        <p:txBody>
          <a:bodyPr/>
          <a:lstStyle/>
          <a:p>
            <a:r>
              <a:rPr lang="zh-CN" altLang="en-US" dirty="0"/>
              <a:t>貌似</a:t>
            </a:r>
            <a:r>
              <a:rPr lang="en-US" altLang="zh-CN" dirty="0"/>
              <a:t>LCT</a:t>
            </a:r>
            <a:r>
              <a:rPr lang="zh-CN" altLang="en-US" dirty="0"/>
              <a:t>很难处理子树问题</a:t>
            </a:r>
            <a:endParaRPr lang="en-US" altLang="zh-CN" dirty="0"/>
          </a:p>
          <a:p>
            <a:r>
              <a:rPr lang="en-US" altLang="zh-CN" dirty="0"/>
              <a:t>ETT</a:t>
            </a:r>
            <a:r>
              <a:rPr lang="zh-CN" altLang="en-US" dirty="0"/>
              <a:t>是一个用平衡树来维护一棵树的欧拉遍历的数据结构。</a:t>
            </a:r>
            <a:endParaRPr lang="en-US" altLang="zh-CN" dirty="0"/>
          </a:p>
          <a:p>
            <a:r>
              <a:rPr lang="zh-CN" altLang="en-US" dirty="0"/>
              <a:t>还需要记录每个节点在序列中的的第一次和最后一次访问的位置。</a:t>
            </a:r>
          </a:p>
        </p:txBody>
      </p:sp>
    </p:spTree>
    <p:extLst>
      <p:ext uri="{BB962C8B-B14F-4D97-AF65-F5344CB8AC3E}">
        <p14:creationId xmlns:p14="http://schemas.microsoft.com/office/powerpoint/2010/main" val="8281849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 Tour Trees</a:t>
            </a:r>
            <a:endParaRPr lang="zh-CN" altLang="en-US" dirty="0"/>
          </a:p>
        </p:txBody>
      </p:sp>
      <p:sp>
        <p:nvSpPr>
          <p:cNvPr id="3" name="内容占位符 2"/>
          <p:cNvSpPr>
            <a:spLocks noGrp="1"/>
          </p:cNvSpPr>
          <p:nvPr>
            <p:ph idx="1"/>
          </p:nvPr>
        </p:nvSpPr>
        <p:spPr/>
        <p:txBody>
          <a:bodyPr/>
          <a:lstStyle/>
          <a:p>
            <a:r>
              <a:rPr lang="zh-CN" altLang="en-US" dirty="0"/>
              <a:t>下面是一颗树的欧拉遍历。</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1264" y="2564904"/>
            <a:ext cx="8115300" cy="356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4211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 Tour Trees</a:t>
            </a:r>
            <a:endParaRPr lang="zh-CN" altLang="en-US" dirty="0"/>
          </a:p>
        </p:txBody>
      </p:sp>
      <p:sp>
        <p:nvSpPr>
          <p:cNvPr id="3" name="内容占位符 2"/>
          <p:cNvSpPr>
            <a:spLocks noGrp="1"/>
          </p:cNvSpPr>
          <p:nvPr>
            <p:ph idx="1"/>
          </p:nvPr>
        </p:nvSpPr>
        <p:spPr/>
        <p:txBody>
          <a:bodyPr/>
          <a:lstStyle/>
          <a:p>
            <a:r>
              <a:rPr lang="zh-CN" altLang="en-US" dirty="0"/>
              <a:t>可以发现，对其中任意一颗子树的欧拉遍历，都是这个序列中的一个子序列。</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0" y="2708920"/>
            <a:ext cx="7905750"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04584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 Tour Trees</a:t>
            </a:r>
            <a:endParaRPr lang="zh-CN" alt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5560" y="1916832"/>
            <a:ext cx="7886700" cy="352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92418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 Tour Trees</a:t>
            </a:r>
            <a:endParaRPr lang="zh-CN" altLang="en-US" dirty="0"/>
          </a:p>
        </p:txBody>
      </p:sp>
      <p:sp>
        <p:nvSpPr>
          <p:cNvPr id="3" name="内容占位符 2"/>
          <p:cNvSpPr>
            <a:spLocks noGrp="1"/>
          </p:cNvSpPr>
          <p:nvPr>
            <p:ph idx="1"/>
          </p:nvPr>
        </p:nvSpPr>
        <p:spPr/>
        <p:txBody>
          <a:bodyPr/>
          <a:lstStyle/>
          <a:p>
            <a:r>
              <a:rPr lang="zh-CN" altLang="en-US" dirty="0"/>
              <a:t>有些时候，我们需要对树进行换根操作。</a:t>
            </a:r>
            <a:endParaRPr lang="en-US" altLang="zh-CN" dirty="0"/>
          </a:p>
          <a:p>
            <a:r>
              <a:rPr lang="zh-CN" altLang="en-US" dirty="0"/>
              <a:t>在</a:t>
            </a:r>
            <a:r>
              <a:rPr lang="en-US" altLang="zh-CN" dirty="0"/>
              <a:t>ETT</a:t>
            </a:r>
            <a:r>
              <a:rPr lang="zh-CN" altLang="en-US" dirty="0"/>
              <a:t>中，这个操作非常简单。</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300" y="3001365"/>
            <a:ext cx="7524750" cy="3629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75536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 Tour Trees</a:t>
            </a:r>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012" y="2096064"/>
            <a:ext cx="755332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24955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 Tour Trees</a:t>
            </a:r>
            <a:endParaRPr lang="zh-CN" altLang="en-US" dirty="0"/>
          </a:p>
        </p:txBody>
      </p:sp>
      <p:sp>
        <p:nvSpPr>
          <p:cNvPr id="3" name="内容占位符 2"/>
          <p:cNvSpPr>
            <a:spLocks noGrp="1"/>
          </p:cNvSpPr>
          <p:nvPr>
            <p:ph idx="1"/>
          </p:nvPr>
        </p:nvSpPr>
        <p:spPr/>
        <p:txBody>
          <a:bodyPr/>
          <a:lstStyle/>
          <a:p>
            <a:r>
              <a:rPr lang="zh-CN" altLang="en-US" dirty="0"/>
              <a:t>再来看看把根换成</a:t>
            </a:r>
            <a:r>
              <a:rPr lang="en-US" altLang="zh-CN" dirty="0"/>
              <a:t>d</a:t>
            </a:r>
            <a:r>
              <a:rPr lang="zh-CN" altLang="en-US" dirty="0"/>
              <a:t>的情况。</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212" y="2531868"/>
            <a:ext cx="6638925" cy="341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31829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6FC1E7D-2F8A-401D-B6DD-8B582C78498E}"/>
              </a:ext>
            </a:extLst>
          </p:cNvPr>
          <p:cNvSpPr>
            <a:spLocks noGrp="1"/>
          </p:cNvSpPr>
          <p:nvPr>
            <p:ph type="title"/>
          </p:nvPr>
        </p:nvSpPr>
        <p:spPr/>
        <p:txBody>
          <a:bodyPr/>
          <a:lstStyle/>
          <a:p>
            <a:r>
              <a:rPr lang="en-US" altLang="zh-CN" dirty="0"/>
              <a:t>BZOJ</a:t>
            </a:r>
            <a:r>
              <a:rPr lang="en-US" altLang="zh-CN" dirty="0">
                <a:effectLst/>
              </a:rPr>
              <a:t>4184: shallot</a:t>
            </a:r>
            <a:endParaRPr lang="zh-CN" altLang="en-US" dirty="0"/>
          </a:p>
        </p:txBody>
      </p:sp>
      <p:sp>
        <p:nvSpPr>
          <p:cNvPr id="3" name="内容占位符 2">
            <a:extLst>
              <a:ext uri="{FF2B5EF4-FFF2-40B4-BE49-F238E27FC236}">
                <a16:creationId xmlns:a16="http://schemas.microsoft.com/office/drawing/2014/main" xmlns="" id="{20B10424-BFA9-47AD-9381-70E7E456A78D}"/>
              </a:ext>
            </a:extLst>
          </p:cNvPr>
          <p:cNvSpPr>
            <a:spLocks noGrp="1"/>
          </p:cNvSpPr>
          <p:nvPr>
            <p:ph idx="1"/>
          </p:nvPr>
        </p:nvSpPr>
        <p:spPr/>
        <p:txBody>
          <a:bodyPr/>
          <a:lstStyle/>
          <a:p>
            <a:r>
              <a:rPr lang="zh-CN" altLang="en-US" dirty="0"/>
              <a:t>在线段树上对时间分治，将每个数表示为出现的一段区间，插入到线段树对应的区间的</a:t>
            </a:r>
            <a:r>
              <a:rPr lang="en-US" altLang="zh-CN" dirty="0"/>
              <a:t>vector</a:t>
            </a:r>
            <a:r>
              <a:rPr lang="zh-CN" altLang="en-US" dirty="0"/>
              <a:t>里。</a:t>
            </a:r>
            <a:endParaRPr lang="en-US" altLang="zh-CN" dirty="0"/>
          </a:p>
          <a:p>
            <a:r>
              <a:rPr lang="zh-CN" altLang="en-US" dirty="0"/>
              <a:t>在线段树上</a:t>
            </a:r>
            <a:r>
              <a:rPr lang="en-US" altLang="zh-CN" dirty="0" err="1"/>
              <a:t>dfs</a:t>
            </a:r>
            <a:r>
              <a:rPr lang="zh-CN" altLang="en-US" dirty="0"/>
              <a:t>一遍，求解每个时间对应的答案。</a:t>
            </a:r>
            <a:endParaRPr lang="en-US" altLang="zh-CN" dirty="0"/>
          </a:p>
          <a:p>
            <a:r>
              <a:rPr lang="zh-CN" altLang="en-US" dirty="0"/>
              <a:t>复杂度</a:t>
            </a:r>
            <a:r>
              <a:rPr lang="en-US" altLang="zh-CN" dirty="0"/>
              <a:t>o(30*</a:t>
            </a:r>
            <a:r>
              <a:rPr lang="en-US" altLang="zh-CN" dirty="0" err="1"/>
              <a:t>nlogn</a:t>
            </a:r>
            <a:r>
              <a:rPr lang="en-US" altLang="zh-CN" dirty="0"/>
              <a:t>)</a:t>
            </a:r>
          </a:p>
        </p:txBody>
      </p:sp>
    </p:spTree>
    <p:extLst>
      <p:ext uri="{BB962C8B-B14F-4D97-AF65-F5344CB8AC3E}">
        <p14:creationId xmlns:p14="http://schemas.microsoft.com/office/powerpoint/2010/main" val="36974547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 Tour Trees</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592" y="2132857"/>
            <a:ext cx="7448550"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75057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 Tour Trees</a:t>
            </a:r>
            <a:endParaRPr lang="zh-CN" altLang="en-US" dirty="0"/>
          </a:p>
        </p:txBody>
      </p:sp>
      <p:sp>
        <p:nvSpPr>
          <p:cNvPr id="3" name="内容占位符 2"/>
          <p:cNvSpPr>
            <a:spLocks noGrp="1"/>
          </p:cNvSpPr>
          <p:nvPr>
            <p:ph idx="1"/>
          </p:nvPr>
        </p:nvSpPr>
        <p:spPr/>
        <p:txBody>
          <a:bodyPr/>
          <a:lstStyle/>
          <a:p>
            <a:r>
              <a:rPr lang="zh-CN" altLang="en-US" dirty="0"/>
              <a:t>我们大致可以观察出规律了。</a:t>
            </a:r>
            <a:endParaRPr lang="en-US" altLang="zh-CN" dirty="0"/>
          </a:p>
          <a:p>
            <a:r>
              <a:rPr lang="zh-CN" altLang="en-US" dirty="0"/>
              <a:t>把根换成</a:t>
            </a:r>
            <a:r>
              <a:rPr lang="en-US" altLang="zh-CN" dirty="0"/>
              <a:t>r</a:t>
            </a:r>
            <a:r>
              <a:rPr lang="zh-CN" altLang="en-US" dirty="0"/>
              <a:t>，就是把序列分成</a:t>
            </a:r>
            <a:r>
              <a:rPr lang="en-US" altLang="zh-CN" dirty="0"/>
              <a:t>A</a:t>
            </a:r>
            <a:r>
              <a:rPr lang="zh-CN" altLang="en-US" dirty="0"/>
              <a:t>，</a:t>
            </a:r>
            <a:r>
              <a:rPr lang="en-US" altLang="zh-CN" dirty="0"/>
              <a:t>R</a:t>
            </a:r>
            <a:r>
              <a:rPr lang="zh-CN" altLang="en-US" dirty="0"/>
              <a:t>，</a:t>
            </a:r>
            <a:r>
              <a:rPr lang="en-US" altLang="zh-CN" dirty="0"/>
              <a:t>B</a:t>
            </a:r>
            <a:r>
              <a:rPr lang="zh-CN" altLang="en-US" dirty="0"/>
              <a:t>三部分，其中</a:t>
            </a:r>
            <a:r>
              <a:rPr lang="en-US" altLang="zh-CN" dirty="0"/>
              <a:t>R</a:t>
            </a:r>
            <a:r>
              <a:rPr lang="zh-CN" altLang="en-US" dirty="0"/>
              <a:t>是在序列中第一次访问</a:t>
            </a:r>
            <a:r>
              <a:rPr lang="en-US" altLang="zh-CN" dirty="0"/>
              <a:t>r</a:t>
            </a:r>
            <a:r>
              <a:rPr lang="zh-CN" altLang="en-US" dirty="0"/>
              <a:t>到最后一次访问</a:t>
            </a:r>
            <a:r>
              <a:rPr lang="en-US" altLang="zh-CN" dirty="0"/>
              <a:t>r</a:t>
            </a:r>
            <a:r>
              <a:rPr lang="zh-CN" altLang="en-US" dirty="0"/>
              <a:t>的部分。</a:t>
            </a:r>
            <a:endParaRPr lang="en-US" altLang="zh-CN" dirty="0"/>
          </a:p>
          <a:p>
            <a:r>
              <a:rPr lang="zh-CN" altLang="en-US" dirty="0"/>
              <a:t>去掉</a:t>
            </a:r>
            <a:r>
              <a:rPr lang="en-US" altLang="zh-CN" dirty="0"/>
              <a:t>A</a:t>
            </a:r>
            <a:r>
              <a:rPr lang="zh-CN" altLang="en-US" dirty="0"/>
              <a:t>的第一个元素。</a:t>
            </a:r>
            <a:endParaRPr lang="en-US" altLang="zh-CN" dirty="0"/>
          </a:p>
          <a:p>
            <a:r>
              <a:rPr lang="zh-CN" altLang="en-US" dirty="0"/>
              <a:t>变换后的序列是</a:t>
            </a:r>
            <a:r>
              <a:rPr lang="en-US" altLang="zh-CN" dirty="0"/>
              <a:t>R</a:t>
            </a:r>
            <a:r>
              <a:rPr lang="zh-CN" altLang="en-US" dirty="0"/>
              <a:t>，</a:t>
            </a:r>
            <a:r>
              <a:rPr lang="en-US" altLang="zh-CN" dirty="0"/>
              <a:t>B</a:t>
            </a:r>
            <a:r>
              <a:rPr lang="zh-CN" altLang="en-US" dirty="0"/>
              <a:t>，</a:t>
            </a:r>
            <a:r>
              <a:rPr lang="en-US" altLang="zh-CN" dirty="0"/>
              <a:t>A</a:t>
            </a:r>
            <a:r>
              <a:rPr lang="zh-CN" altLang="en-US" dirty="0"/>
              <a:t>，</a:t>
            </a:r>
            <a:r>
              <a:rPr lang="en-US" altLang="zh-CN" dirty="0"/>
              <a:t>r</a:t>
            </a:r>
            <a:r>
              <a:rPr lang="zh-CN" altLang="en-US" dirty="0"/>
              <a:t>。</a:t>
            </a:r>
          </a:p>
        </p:txBody>
      </p:sp>
    </p:spTree>
    <p:extLst>
      <p:ext uri="{BB962C8B-B14F-4D97-AF65-F5344CB8AC3E}">
        <p14:creationId xmlns:p14="http://schemas.microsoft.com/office/powerpoint/2010/main" val="12145238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 Tour Trees</a:t>
            </a:r>
            <a:endParaRPr lang="zh-CN" altLang="en-US" dirty="0"/>
          </a:p>
        </p:txBody>
      </p:sp>
      <p:sp>
        <p:nvSpPr>
          <p:cNvPr id="4" name="内容占位符 3"/>
          <p:cNvSpPr>
            <a:spLocks noGrp="1"/>
          </p:cNvSpPr>
          <p:nvPr>
            <p:ph idx="1"/>
          </p:nvPr>
        </p:nvSpPr>
        <p:spPr/>
        <p:txBody>
          <a:bodyPr/>
          <a:lstStyle/>
          <a:p>
            <a:r>
              <a:rPr lang="zh-CN" altLang="en-US" dirty="0"/>
              <a:t>再来看看连边的操作。</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863" y="2492897"/>
            <a:ext cx="7534275"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14157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 Tour Trees</a:t>
            </a:r>
            <a:endParaRPr lang="zh-CN" altLang="en-US" dirty="0"/>
          </a:p>
        </p:txBody>
      </p:sp>
      <p:sp>
        <p:nvSpPr>
          <p:cNvPr id="3" name="内容占位符 2"/>
          <p:cNvSpPr>
            <a:spLocks noGrp="1"/>
          </p:cNvSpPr>
          <p:nvPr>
            <p:ph idx="1"/>
          </p:nvPr>
        </p:nvSpPr>
        <p:spPr/>
        <p:txBody>
          <a:bodyPr/>
          <a:lstStyle/>
          <a:p>
            <a:r>
              <a:rPr lang="zh-CN" altLang="en-US" dirty="0"/>
              <a:t>只是拼接起来以后再在最后加上一个新的</a:t>
            </a:r>
            <a:r>
              <a:rPr lang="en-US" altLang="zh-CN" dirty="0"/>
              <a:t>root</a:t>
            </a:r>
            <a:r>
              <a:rPr lang="zh-CN" altLang="en-US" dirty="0"/>
              <a:t>就行了。</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1" y="2924944"/>
            <a:ext cx="7534275" cy="316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49934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 Tour Trees</a:t>
            </a:r>
            <a:endParaRPr lang="zh-CN" altLang="en-US" dirty="0"/>
          </a:p>
        </p:txBody>
      </p:sp>
      <p:sp>
        <p:nvSpPr>
          <p:cNvPr id="3" name="内容占位符 2"/>
          <p:cNvSpPr>
            <a:spLocks noGrp="1"/>
          </p:cNvSpPr>
          <p:nvPr>
            <p:ph idx="1"/>
          </p:nvPr>
        </p:nvSpPr>
        <p:spPr/>
        <p:txBody>
          <a:bodyPr/>
          <a:lstStyle/>
          <a:p>
            <a:r>
              <a:rPr lang="zh-CN" altLang="en-US" dirty="0"/>
              <a:t>如果连接的两个点并不是原来各自所属的树的树根呢？</a:t>
            </a:r>
            <a:endParaRPr lang="en-US" altLang="zh-CN" dirty="0"/>
          </a:p>
          <a:p>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3068960"/>
            <a:ext cx="7620000" cy="310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61440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 Tour Trees</a:t>
            </a:r>
            <a:endParaRPr lang="zh-CN" altLang="en-US" dirty="0"/>
          </a:p>
        </p:txBody>
      </p:sp>
      <p:sp>
        <p:nvSpPr>
          <p:cNvPr id="3" name="内容占位符 2"/>
          <p:cNvSpPr>
            <a:spLocks noGrp="1"/>
          </p:cNvSpPr>
          <p:nvPr>
            <p:ph idx="1"/>
          </p:nvPr>
        </p:nvSpPr>
        <p:spPr/>
        <p:txBody>
          <a:bodyPr/>
          <a:lstStyle/>
          <a:p>
            <a:r>
              <a:rPr lang="zh-CN" altLang="en-US" dirty="0"/>
              <a:t>那就换一下根好了。</a:t>
            </a:r>
            <a:endParaRPr lang="en-US" altLang="zh-CN" dirty="0"/>
          </a:p>
          <a:p>
            <a:endParaRPr lang="zh-CN" altLang="en-US"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2564904"/>
            <a:ext cx="7600950" cy="310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77109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 Tour Trees</a:t>
            </a:r>
            <a:endParaRPr lang="zh-CN" altLang="en-US" dirty="0"/>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5561" y="2132857"/>
            <a:ext cx="7762875"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386193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 Tour Trees</a:t>
            </a:r>
            <a:endParaRPr lang="zh-CN" altLang="en-US" dirty="0"/>
          </a:p>
        </p:txBody>
      </p:sp>
      <p:sp>
        <p:nvSpPr>
          <p:cNvPr id="3" name="内容占位符 2"/>
          <p:cNvSpPr>
            <a:spLocks noGrp="1"/>
          </p:cNvSpPr>
          <p:nvPr>
            <p:ph idx="1"/>
          </p:nvPr>
        </p:nvSpPr>
        <p:spPr/>
        <p:txBody>
          <a:bodyPr/>
          <a:lstStyle/>
          <a:p>
            <a:r>
              <a:rPr lang="zh-CN" altLang="en-US" dirty="0"/>
              <a:t>删边的操作类似。</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413" y="2492896"/>
            <a:ext cx="7877175"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951609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 Tour Trees</a:t>
            </a:r>
            <a:endParaRPr lang="zh-CN" altLang="en-US" dirty="0"/>
          </a:p>
        </p:txBody>
      </p:sp>
      <p:sp>
        <p:nvSpPr>
          <p:cNvPr id="3" name="内容占位符 2"/>
          <p:cNvSpPr>
            <a:spLocks noGrp="1"/>
          </p:cNvSpPr>
          <p:nvPr>
            <p:ph idx="1"/>
          </p:nvPr>
        </p:nvSpPr>
        <p:spPr/>
        <p:txBody>
          <a:bodyPr/>
          <a:lstStyle/>
          <a:p>
            <a:endParaRPr lang="zh-CN" alt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363" y="2132856"/>
            <a:ext cx="7820025"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03053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 Tour Trees</a:t>
            </a:r>
            <a:endParaRPr lang="zh-CN" altLang="en-US" dirty="0"/>
          </a:p>
        </p:txBody>
      </p:sp>
      <p:sp>
        <p:nvSpPr>
          <p:cNvPr id="3" name="内容占位符 2"/>
          <p:cNvSpPr>
            <a:spLocks noGrp="1"/>
          </p:cNvSpPr>
          <p:nvPr>
            <p:ph idx="1"/>
          </p:nvPr>
        </p:nvSpPr>
        <p:spPr/>
        <p:txBody>
          <a:bodyPr/>
          <a:lstStyle/>
          <a:p>
            <a:endParaRPr lang="zh-CN" alt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318" y="2060849"/>
            <a:ext cx="7753350" cy="311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22154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FC8FFED-C658-411E-9C67-05BF732CE21F}"/>
              </a:ext>
            </a:extLst>
          </p:cNvPr>
          <p:cNvSpPr>
            <a:spLocks noGrp="1"/>
          </p:cNvSpPr>
          <p:nvPr>
            <p:ph type="title"/>
          </p:nvPr>
        </p:nvSpPr>
        <p:spPr/>
        <p:txBody>
          <a:bodyPr/>
          <a:lstStyle/>
          <a:p>
            <a:r>
              <a:rPr lang="en-US" altLang="zh-CN" dirty="0"/>
              <a:t>BZOJ</a:t>
            </a:r>
            <a:r>
              <a:rPr lang="pl-PL" altLang="zh-CN" dirty="0"/>
              <a:t>4276: [ONTAK2015]Bajtman i Okrągły Robin</a:t>
            </a:r>
            <a:endParaRPr lang="zh-CN" altLang="en-US" dirty="0"/>
          </a:p>
        </p:txBody>
      </p:sp>
      <p:sp>
        <p:nvSpPr>
          <p:cNvPr id="3" name="内容占位符 2">
            <a:extLst>
              <a:ext uri="{FF2B5EF4-FFF2-40B4-BE49-F238E27FC236}">
                <a16:creationId xmlns:a16="http://schemas.microsoft.com/office/drawing/2014/main" xmlns="" id="{0AF8C6F7-79BD-4631-A5C5-636830744DA4}"/>
              </a:ext>
            </a:extLst>
          </p:cNvPr>
          <p:cNvSpPr>
            <a:spLocks noGrp="1"/>
          </p:cNvSpPr>
          <p:nvPr>
            <p:ph idx="1"/>
          </p:nvPr>
        </p:nvSpPr>
        <p:spPr/>
        <p:txBody>
          <a:bodyPr/>
          <a:lstStyle/>
          <a:p>
            <a:r>
              <a:rPr lang="zh-CN" altLang="en-US" dirty="0"/>
              <a:t>给定</a:t>
            </a:r>
            <a:r>
              <a:rPr lang="en-US" altLang="zh-CN" dirty="0"/>
              <a:t>n</a:t>
            </a:r>
            <a:r>
              <a:rPr lang="zh-CN" altLang="en-US" dirty="0"/>
              <a:t>个任务，第</a:t>
            </a:r>
            <a:r>
              <a:rPr lang="en-US" altLang="zh-CN" dirty="0" err="1"/>
              <a:t>i</a:t>
            </a:r>
            <a:r>
              <a:rPr lang="zh-CN" altLang="en-US" dirty="0"/>
              <a:t>个任务在</a:t>
            </a:r>
            <a:r>
              <a:rPr lang="en-US" altLang="zh-CN" dirty="0"/>
              <a:t>[L[</a:t>
            </a:r>
            <a:r>
              <a:rPr lang="en-US" altLang="zh-CN" dirty="0" err="1"/>
              <a:t>i</a:t>
            </a:r>
            <a:r>
              <a:rPr lang="en-US" altLang="zh-CN" dirty="0"/>
              <a:t>],R[</a:t>
            </a:r>
            <a:r>
              <a:rPr lang="en-US" altLang="zh-CN" dirty="0" err="1"/>
              <a:t>i</a:t>
            </a:r>
            <a:r>
              <a:rPr lang="en-US" altLang="zh-CN" dirty="0"/>
              <a:t>]]</a:t>
            </a:r>
            <a:r>
              <a:rPr lang="zh-CN" altLang="en-US" dirty="0"/>
              <a:t>间挑选一个时间完成，如果完成有</a:t>
            </a:r>
            <a:r>
              <a:rPr lang="en-US" altLang="zh-CN" dirty="0"/>
              <a:t>c[</a:t>
            </a:r>
            <a:r>
              <a:rPr lang="en-US" altLang="zh-CN" dirty="0" err="1"/>
              <a:t>i</a:t>
            </a:r>
            <a:r>
              <a:rPr lang="en-US" altLang="zh-CN" dirty="0"/>
              <a:t>]</a:t>
            </a:r>
            <a:r>
              <a:rPr lang="zh-CN" altLang="en-US" dirty="0"/>
              <a:t>的收益。每天最多完成一个任务。请你安排任务的完成时间，使得总收益最大。</a:t>
            </a:r>
            <a:endParaRPr lang="en-US" altLang="zh-CN" dirty="0"/>
          </a:p>
          <a:p>
            <a:r>
              <a:rPr lang="en-US" altLang="zh-CN" dirty="0">
                <a:effectLst/>
              </a:rPr>
              <a:t>1&lt;=n&lt;=5000</a:t>
            </a:r>
          </a:p>
          <a:p>
            <a:r>
              <a:rPr lang="en-US" altLang="zh-CN" dirty="0">
                <a:effectLst/>
              </a:rPr>
              <a:t>1&lt;=L[</a:t>
            </a:r>
            <a:r>
              <a:rPr lang="en-US" altLang="zh-CN" dirty="0" err="1">
                <a:effectLst/>
              </a:rPr>
              <a:t>i</a:t>
            </a:r>
            <a:r>
              <a:rPr lang="en-US" altLang="zh-CN" dirty="0">
                <a:effectLst/>
              </a:rPr>
              <a:t>]&lt;R[</a:t>
            </a:r>
            <a:r>
              <a:rPr lang="en-US" altLang="zh-CN" dirty="0" err="1">
                <a:effectLst/>
              </a:rPr>
              <a:t>i</a:t>
            </a:r>
            <a:r>
              <a:rPr lang="en-US" altLang="zh-CN" dirty="0">
                <a:effectLst/>
              </a:rPr>
              <a:t>]&lt;=5000,1&lt;=c[</a:t>
            </a:r>
            <a:r>
              <a:rPr lang="en-US" altLang="zh-CN" dirty="0" err="1">
                <a:effectLst/>
              </a:rPr>
              <a:t>i</a:t>
            </a:r>
            <a:r>
              <a:rPr lang="en-US" altLang="zh-CN" dirty="0">
                <a:effectLst/>
              </a:rPr>
              <a:t>]&lt;=10000</a:t>
            </a:r>
            <a:endParaRPr lang="zh-CN" altLang="en-US" dirty="0"/>
          </a:p>
        </p:txBody>
      </p:sp>
    </p:spTree>
    <p:extLst>
      <p:ext uri="{BB962C8B-B14F-4D97-AF65-F5344CB8AC3E}">
        <p14:creationId xmlns:p14="http://schemas.microsoft.com/office/powerpoint/2010/main" val="7902990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 Tour Trees</a:t>
            </a:r>
            <a:endParaRPr lang="zh-CN" altLang="en-US" dirty="0"/>
          </a:p>
        </p:txBody>
      </p:sp>
      <p:sp>
        <p:nvSpPr>
          <p:cNvPr id="3" name="内容占位符 2"/>
          <p:cNvSpPr>
            <a:spLocks noGrp="1"/>
          </p:cNvSpPr>
          <p:nvPr>
            <p:ph idx="1"/>
          </p:nvPr>
        </p:nvSpPr>
        <p:spPr/>
        <p:txBody>
          <a:bodyPr/>
          <a:lstStyle/>
          <a:p>
            <a:endParaRPr lang="zh-CN" alt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0" y="2204865"/>
            <a:ext cx="7581900" cy="319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095318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 Tour Trees</a:t>
            </a:r>
            <a:endParaRPr lang="zh-CN" altLang="en-US" dirty="0"/>
          </a:p>
        </p:txBody>
      </p:sp>
      <p:sp>
        <p:nvSpPr>
          <p:cNvPr id="3" name="内容占位符 2"/>
          <p:cNvSpPr>
            <a:spLocks noGrp="1"/>
          </p:cNvSpPr>
          <p:nvPr>
            <p:ph idx="1"/>
          </p:nvPr>
        </p:nvSpPr>
        <p:spPr/>
        <p:txBody>
          <a:bodyPr/>
          <a:lstStyle/>
          <a:p>
            <a:endParaRPr lang="zh-CN" alt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7" y="2132856"/>
            <a:ext cx="780097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99432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Euler Tour Trees</a:t>
            </a:r>
            <a:endParaRPr lang="zh-CN" altLang="en-US" dirty="0"/>
          </a:p>
        </p:txBody>
      </p:sp>
      <p:sp>
        <p:nvSpPr>
          <p:cNvPr id="3" name="内容占位符 2"/>
          <p:cNvSpPr>
            <a:spLocks noGrp="1"/>
          </p:cNvSpPr>
          <p:nvPr>
            <p:ph idx="1"/>
          </p:nvPr>
        </p:nvSpPr>
        <p:spPr/>
        <p:txBody>
          <a:bodyPr/>
          <a:lstStyle/>
          <a:p>
            <a:r>
              <a:rPr lang="zh-CN" altLang="en-US" dirty="0"/>
              <a:t>如果我们要断开</a:t>
            </a:r>
            <a:r>
              <a:rPr lang="en-US" altLang="zh-CN" dirty="0"/>
              <a:t>(</a:t>
            </a:r>
            <a:r>
              <a:rPr lang="en-US" altLang="zh-CN" dirty="0" err="1"/>
              <a:t>u,v</a:t>
            </a:r>
            <a:r>
              <a:rPr lang="en-US" altLang="zh-CN" dirty="0"/>
              <a:t>)</a:t>
            </a:r>
            <a:r>
              <a:rPr lang="zh-CN" altLang="en-US" dirty="0"/>
              <a:t>？</a:t>
            </a:r>
            <a:endParaRPr lang="en-US" altLang="zh-CN" dirty="0"/>
          </a:p>
          <a:p>
            <a:r>
              <a:rPr lang="zh-CN" altLang="en-US" dirty="0"/>
              <a:t>首先把根换成</a:t>
            </a:r>
            <a:r>
              <a:rPr lang="en-US" altLang="zh-CN" dirty="0"/>
              <a:t>u</a:t>
            </a:r>
            <a:r>
              <a:rPr lang="zh-CN" altLang="en-US" dirty="0"/>
              <a:t>。</a:t>
            </a:r>
            <a:endParaRPr lang="en-US" altLang="zh-CN" dirty="0"/>
          </a:p>
          <a:p>
            <a:r>
              <a:rPr lang="zh-CN" altLang="en-US" dirty="0"/>
              <a:t>将序列分为</a:t>
            </a:r>
            <a:r>
              <a:rPr lang="en-US" altLang="zh-CN" dirty="0"/>
              <a:t>A</a:t>
            </a:r>
            <a:r>
              <a:rPr lang="zh-CN" altLang="en-US" dirty="0"/>
              <a:t>，</a:t>
            </a:r>
            <a:r>
              <a:rPr lang="en-US" altLang="zh-CN" dirty="0"/>
              <a:t>V</a:t>
            </a:r>
            <a:r>
              <a:rPr lang="zh-CN" altLang="en-US" dirty="0"/>
              <a:t>，</a:t>
            </a:r>
            <a:r>
              <a:rPr lang="en-US" altLang="zh-CN" dirty="0"/>
              <a:t>B</a:t>
            </a:r>
            <a:r>
              <a:rPr lang="zh-CN" altLang="en-US" dirty="0"/>
              <a:t>三部分，其中</a:t>
            </a:r>
            <a:r>
              <a:rPr lang="en-US" altLang="zh-CN" dirty="0"/>
              <a:t>V</a:t>
            </a:r>
            <a:r>
              <a:rPr lang="zh-CN" altLang="en-US" dirty="0"/>
              <a:t>是首次访问</a:t>
            </a:r>
            <a:r>
              <a:rPr lang="en-US" altLang="zh-CN" dirty="0"/>
              <a:t>v</a:t>
            </a:r>
            <a:r>
              <a:rPr lang="zh-CN" altLang="en-US" dirty="0"/>
              <a:t>到最后一次访问</a:t>
            </a:r>
            <a:r>
              <a:rPr lang="en-US" altLang="zh-CN" dirty="0"/>
              <a:t>v</a:t>
            </a:r>
            <a:r>
              <a:rPr lang="zh-CN" altLang="en-US" dirty="0"/>
              <a:t>之间的部分。</a:t>
            </a:r>
            <a:endParaRPr lang="en-US" altLang="zh-CN" dirty="0"/>
          </a:p>
          <a:p>
            <a:r>
              <a:rPr lang="zh-CN" altLang="en-US" dirty="0"/>
              <a:t>最后形成</a:t>
            </a:r>
            <a:r>
              <a:rPr lang="en-US" altLang="zh-CN" dirty="0" err="1"/>
              <a:t>A-u+B</a:t>
            </a:r>
            <a:r>
              <a:rPr lang="zh-CN" altLang="en-US" dirty="0"/>
              <a:t>和</a:t>
            </a:r>
            <a:r>
              <a:rPr lang="en-US" altLang="zh-CN" dirty="0"/>
              <a:t>V</a:t>
            </a:r>
            <a:r>
              <a:rPr lang="zh-CN" altLang="en-US" dirty="0"/>
              <a:t>两部分。</a:t>
            </a:r>
            <a:endParaRPr lang="en-US" altLang="zh-CN" dirty="0"/>
          </a:p>
          <a:p>
            <a:endParaRPr lang="zh-CN" altLang="en-US" dirty="0"/>
          </a:p>
        </p:txBody>
      </p:sp>
    </p:spTree>
    <p:extLst>
      <p:ext uri="{BB962C8B-B14F-4D97-AF65-F5344CB8AC3E}">
        <p14:creationId xmlns:p14="http://schemas.microsoft.com/office/powerpoint/2010/main" val="10018310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6AC3916-8202-4AC9-88AA-18029DF42AF9}"/>
              </a:ext>
            </a:extLst>
          </p:cNvPr>
          <p:cNvSpPr>
            <a:spLocks noGrp="1"/>
          </p:cNvSpPr>
          <p:nvPr>
            <p:ph type="title"/>
          </p:nvPr>
        </p:nvSpPr>
        <p:spPr/>
        <p:txBody>
          <a:bodyPr/>
          <a:lstStyle/>
          <a:p>
            <a:r>
              <a:rPr lang="en-US" altLang="zh-CN" dirty="0"/>
              <a:t>Query on a tree</a:t>
            </a:r>
            <a:endParaRPr lang="zh-CN" altLang="en-US" dirty="0"/>
          </a:p>
        </p:txBody>
      </p:sp>
      <p:sp>
        <p:nvSpPr>
          <p:cNvPr id="4" name="文本占位符 3">
            <a:extLst>
              <a:ext uri="{FF2B5EF4-FFF2-40B4-BE49-F238E27FC236}">
                <a16:creationId xmlns:a16="http://schemas.microsoft.com/office/drawing/2014/main" xmlns="" id="{C30904A2-E883-4D46-81E2-7CF84C6CD02C}"/>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7021605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7583BE2-89AA-402E-897C-8C9167FBFA06}"/>
              </a:ext>
            </a:extLst>
          </p:cNvPr>
          <p:cNvSpPr>
            <a:spLocks noGrp="1"/>
          </p:cNvSpPr>
          <p:nvPr>
            <p:ph type="title"/>
          </p:nvPr>
        </p:nvSpPr>
        <p:spPr/>
        <p:txBody>
          <a:bodyPr/>
          <a:lstStyle/>
          <a:p>
            <a:r>
              <a:rPr lang="en-US" altLang="zh-CN" dirty="0"/>
              <a:t>QTREE - Query on a tree</a:t>
            </a:r>
          </a:p>
        </p:txBody>
      </p:sp>
      <p:sp>
        <p:nvSpPr>
          <p:cNvPr id="3" name="内容占位符 2">
            <a:extLst>
              <a:ext uri="{FF2B5EF4-FFF2-40B4-BE49-F238E27FC236}">
                <a16:creationId xmlns:a16="http://schemas.microsoft.com/office/drawing/2014/main" xmlns="" id="{3D1193E5-B9F1-46F6-A570-C24DEA6CC7DC}"/>
              </a:ext>
            </a:extLst>
          </p:cNvPr>
          <p:cNvSpPr>
            <a:spLocks noGrp="1"/>
          </p:cNvSpPr>
          <p:nvPr>
            <p:ph idx="1"/>
          </p:nvPr>
        </p:nvSpPr>
        <p:spPr/>
        <p:txBody>
          <a:bodyPr/>
          <a:lstStyle/>
          <a:p>
            <a:r>
              <a:rPr lang="zh-CN" altLang="en-US" dirty="0"/>
              <a:t>给定一棵</a:t>
            </a:r>
            <a:r>
              <a:rPr lang="en-US" altLang="zh-CN" dirty="0"/>
              <a:t>n</a:t>
            </a:r>
            <a:r>
              <a:rPr lang="zh-CN" altLang="en-US" dirty="0"/>
              <a:t>个点有边权的树。</a:t>
            </a:r>
            <a:endParaRPr lang="en-US" altLang="zh-CN" dirty="0"/>
          </a:p>
          <a:p>
            <a:r>
              <a:rPr lang="en-US" altLang="zh-CN" dirty="0"/>
              <a:t>1.</a:t>
            </a:r>
            <a:r>
              <a:rPr lang="zh-CN" altLang="en-US" dirty="0"/>
              <a:t>修改一个边权</a:t>
            </a:r>
            <a:endParaRPr lang="en-US" altLang="zh-CN" dirty="0"/>
          </a:p>
          <a:p>
            <a:r>
              <a:rPr lang="en-US" altLang="zh-CN" dirty="0"/>
              <a:t>2.</a:t>
            </a:r>
            <a:r>
              <a:rPr lang="zh-CN" altLang="en-US" dirty="0"/>
              <a:t>查询</a:t>
            </a:r>
            <a:r>
              <a:rPr lang="en-US" altLang="zh-CN" dirty="0"/>
              <a:t>a</a:t>
            </a:r>
            <a:r>
              <a:rPr lang="zh-CN" altLang="en-US" dirty="0"/>
              <a:t>到</a:t>
            </a:r>
            <a:r>
              <a:rPr lang="en-US" altLang="zh-CN" dirty="0"/>
              <a:t>b</a:t>
            </a:r>
            <a:r>
              <a:rPr lang="zh-CN" altLang="en-US" dirty="0"/>
              <a:t>路径上边权最大的值</a:t>
            </a:r>
            <a:endParaRPr lang="en-US" altLang="zh-CN" dirty="0"/>
          </a:p>
          <a:p>
            <a:r>
              <a:rPr lang="en-US" altLang="zh-CN" dirty="0"/>
              <a:t>t&lt;=20</a:t>
            </a:r>
          </a:p>
          <a:p>
            <a:r>
              <a:rPr lang="en-US" altLang="zh-CN" dirty="0"/>
              <a:t>n&lt;=10000</a:t>
            </a:r>
            <a:endParaRPr lang="zh-CN" altLang="en-US" dirty="0"/>
          </a:p>
        </p:txBody>
      </p:sp>
    </p:spTree>
    <p:extLst>
      <p:ext uri="{BB962C8B-B14F-4D97-AF65-F5344CB8AC3E}">
        <p14:creationId xmlns:p14="http://schemas.microsoft.com/office/powerpoint/2010/main" val="15772761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B8819E7-D270-4FAF-B0BF-8F11870C5BF2}"/>
              </a:ext>
            </a:extLst>
          </p:cNvPr>
          <p:cNvSpPr>
            <a:spLocks noGrp="1"/>
          </p:cNvSpPr>
          <p:nvPr>
            <p:ph type="title"/>
          </p:nvPr>
        </p:nvSpPr>
        <p:spPr/>
        <p:txBody>
          <a:bodyPr/>
          <a:lstStyle/>
          <a:p>
            <a:r>
              <a:rPr lang="en-US" altLang="zh-CN" dirty="0"/>
              <a:t>QTREE - Query on a tree</a:t>
            </a:r>
            <a:endParaRPr lang="zh-CN" altLang="en-US" dirty="0"/>
          </a:p>
        </p:txBody>
      </p:sp>
      <p:sp>
        <p:nvSpPr>
          <p:cNvPr id="3" name="内容占位符 2">
            <a:extLst>
              <a:ext uri="{FF2B5EF4-FFF2-40B4-BE49-F238E27FC236}">
                <a16:creationId xmlns:a16="http://schemas.microsoft.com/office/drawing/2014/main" xmlns="" id="{858D1164-A75C-4934-96A3-F281833E50EB}"/>
              </a:ext>
            </a:extLst>
          </p:cNvPr>
          <p:cNvSpPr>
            <a:spLocks noGrp="1"/>
          </p:cNvSpPr>
          <p:nvPr>
            <p:ph idx="1"/>
          </p:nvPr>
        </p:nvSpPr>
        <p:spPr/>
        <p:txBody>
          <a:bodyPr/>
          <a:lstStyle/>
          <a:p>
            <a:r>
              <a:rPr lang="zh-CN" altLang="en-US" dirty="0"/>
              <a:t>链剖</a:t>
            </a:r>
          </a:p>
        </p:txBody>
      </p:sp>
    </p:spTree>
    <p:extLst>
      <p:ext uri="{BB962C8B-B14F-4D97-AF65-F5344CB8AC3E}">
        <p14:creationId xmlns:p14="http://schemas.microsoft.com/office/powerpoint/2010/main" val="59483896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D009F23-1D36-41D2-9CDE-5BCC84E0B928}"/>
              </a:ext>
            </a:extLst>
          </p:cNvPr>
          <p:cNvSpPr>
            <a:spLocks noGrp="1"/>
          </p:cNvSpPr>
          <p:nvPr>
            <p:ph type="title"/>
          </p:nvPr>
        </p:nvSpPr>
        <p:spPr/>
        <p:txBody>
          <a:bodyPr/>
          <a:lstStyle/>
          <a:p>
            <a:r>
              <a:rPr lang="en-US" altLang="zh-CN" dirty="0"/>
              <a:t>QTREE2 - Query on a tree II</a:t>
            </a:r>
          </a:p>
        </p:txBody>
      </p:sp>
      <p:sp>
        <p:nvSpPr>
          <p:cNvPr id="3" name="内容占位符 2">
            <a:extLst>
              <a:ext uri="{FF2B5EF4-FFF2-40B4-BE49-F238E27FC236}">
                <a16:creationId xmlns:a16="http://schemas.microsoft.com/office/drawing/2014/main" xmlns="" id="{25E1E809-9BC6-478F-B8DE-154758155130}"/>
              </a:ext>
            </a:extLst>
          </p:cNvPr>
          <p:cNvSpPr>
            <a:spLocks noGrp="1"/>
          </p:cNvSpPr>
          <p:nvPr>
            <p:ph idx="1"/>
          </p:nvPr>
        </p:nvSpPr>
        <p:spPr/>
        <p:txBody>
          <a:bodyPr/>
          <a:lstStyle/>
          <a:p>
            <a:r>
              <a:rPr lang="zh-CN" altLang="en-US" dirty="0"/>
              <a:t>给定一棵</a:t>
            </a:r>
            <a:r>
              <a:rPr lang="en-US" altLang="zh-CN" dirty="0"/>
              <a:t>n</a:t>
            </a:r>
            <a:r>
              <a:rPr lang="zh-CN" altLang="en-US" dirty="0"/>
              <a:t>个点有点权有边权的树。</a:t>
            </a:r>
            <a:endParaRPr lang="en-US" altLang="zh-CN" dirty="0"/>
          </a:p>
          <a:p>
            <a:r>
              <a:rPr lang="en-US" altLang="zh-CN" dirty="0"/>
              <a:t>1.</a:t>
            </a:r>
            <a:r>
              <a:rPr lang="zh-CN" altLang="en-US" dirty="0"/>
              <a:t>查询</a:t>
            </a:r>
            <a:r>
              <a:rPr lang="en-US" altLang="zh-CN" dirty="0"/>
              <a:t>a</a:t>
            </a:r>
            <a:r>
              <a:rPr lang="zh-CN" altLang="en-US" dirty="0"/>
              <a:t>到</a:t>
            </a:r>
            <a:r>
              <a:rPr lang="en-US" altLang="zh-CN" dirty="0"/>
              <a:t>b</a:t>
            </a:r>
            <a:r>
              <a:rPr lang="zh-CN" altLang="en-US" dirty="0"/>
              <a:t>的距离</a:t>
            </a:r>
            <a:endParaRPr lang="en-US" altLang="zh-CN" dirty="0"/>
          </a:p>
          <a:p>
            <a:r>
              <a:rPr lang="en-US" altLang="zh-CN" dirty="0"/>
              <a:t>2.</a:t>
            </a:r>
            <a:r>
              <a:rPr lang="zh-CN" altLang="en-US" dirty="0"/>
              <a:t>查询</a:t>
            </a:r>
            <a:r>
              <a:rPr lang="en-US" altLang="zh-CN" dirty="0"/>
              <a:t>a</a:t>
            </a:r>
            <a:r>
              <a:rPr lang="zh-CN" altLang="en-US" dirty="0"/>
              <a:t>到</a:t>
            </a:r>
            <a:r>
              <a:rPr lang="en-US" altLang="zh-CN" dirty="0"/>
              <a:t>b</a:t>
            </a:r>
            <a:r>
              <a:rPr lang="zh-CN" altLang="en-US" dirty="0"/>
              <a:t>链上的第</a:t>
            </a:r>
            <a:r>
              <a:rPr lang="en-US" altLang="zh-CN" dirty="0"/>
              <a:t>k</a:t>
            </a:r>
            <a:r>
              <a:rPr lang="zh-CN" altLang="en-US" dirty="0"/>
              <a:t>个点</a:t>
            </a:r>
            <a:endParaRPr lang="en-US" altLang="zh-CN" dirty="0"/>
          </a:p>
          <a:p>
            <a:r>
              <a:rPr lang="en-US" altLang="zh-CN" dirty="0"/>
              <a:t>t&lt;=25</a:t>
            </a:r>
          </a:p>
          <a:p>
            <a:r>
              <a:rPr lang="en-US" altLang="zh-CN" dirty="0"/>
              <a:t>n&lt;=10000</a:t>
            </a:r>
            <a:endParaRPr lang="zh-CN" altLang="en-US" dirty="0"/>
          </a:p>
        </p:txBody>
      </p:sp>
    </p:spTree>
    <p:extLst>
      <p:ext uri="{BB962C8B-B14F-4D97-AF65-F5344CB8AC3E}">
        <p14:creationId xmlns:p14="http://schemas.microsoft.com/office/powerpoint/2010/main" val="19990973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421A5FE-D894-4EFE-91E5-06B2016B55BF}"/>
              </a:ext>
            </a:extLst>
          </p:cNvPr>
          <p:cNvSpPr>
            <a:spLocks noGrp="1"/>
          </p:cNvSpPr>
          <p:nvPr>
            <p:ph type="title"/>
          </p:nvPr>
        </p:nvSpPr>
        <p:spPr/>
        <p:txBody>
          <a:bodyPr/>
          <a:lstStyle/>
          <a:p>
            <a:r>
              <a:rPr lang="en-US" altLang="zh-CN" dirty="0"/>
              <a:t>QTREE2 - Query on a tree II</a:t>
            </a:r>
            <a:endParaRPr lang="zh-CN" altLang="en-US" dirty="0"/>
          </a:p>
        </p:txBody>
      </p:sp>
      <p:sp>
        <p:nvSpPr>
          <p:cNvPr id="3" name="内容占位符 2">
            <a:extLst>
              <a:ext uri="{FF2B5EF4-FFF2-40B4-BE49-F238E27FC236}">
                <a16:creationId xmlns:a16="http://schemas.microsoft.com/office/drawing/2014/main" xmlns="" id="{E20B825E-09A1-46C1-BEAE-89C2879D8165}"/>
              </a:ext>
            </a:extLst>
          </p:cNvPr>
          <p:cNvSpPr>
            <a:spLocks noGrp="1"/>
          </p:cNvSpPr>
          <p:nvPr>
            <p:ph idx="1"/>
          </p:nvPr>
        </p:nvSpPr>
        <p:spPr/>
        <p:txBody>
          <a:bodyPr/>
          <a:lstStyle/>
          <a:p>
            <a:r>
              <a:rPr lang="zh-CN" altLang="en-US" dirty="0"/>
              <a:t>倍增</a:t>
            </a:r>
          </a:p>
        </p:txBody>
      </p:sp>
    </p:spTree>
    <p:extLst>
      <p:ext uri="{BB962C8B-B14F-4D97-AF65-F5344CB8AC3E}">
        <p14:creationId xmlns:p14="http://schemas.microsoft.com/office/powerpoint/2010/main" val="151963563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18EF841-3347-43E2-9427-BD3CD9544EE3}"/>
              </a:ext>
            </a:extLst>
          </p:cNvPr>
          <p:cNvSpPr>
            <a:spLocks noGrp="1"/>
          </p:cNvSpPr>
          <p:nvPr>
            <p:ph type="title"/>
          </p:nvPr>
        </p:nvSpPr>
        <p:spPr/>
        <p:txBody>
          <a:bodyPr/>
          <a:lstStyle/>
          <a:p>
            <a:r>
              <a:rPr lang="en-US" altLang="zh-CN" dirty="0"/>
              <a:t>QTREE3 - Query on a tree again!</a:t>
            </a:r>
            <a:endParaRPr lang="zh-CN" altLang="en-US" dirty="0"/>
          </a:p>
        </p:txBody>
      </p:sp>
      <p:sp>
        <p:nvSpPr>
          <p:cNvPr id="3" name="内容占位符 2">
            <a:extLst>
              <a:ext uri="{FF2B5EF4-FFF2-40B4-BE49-F238E27FC236}">
                <a16:creationId xmlns:a16="http://schemas.microsoft.com/office/drawing/2014/main" xmlns="" id="{606B67ED-A8E1-40CA-8C83-CC52161DCB3C}"/>
              </a:ext>
            </a:extLst>
          </p:cNvPr>
          <p:cNvSpPr>
            <a:spLocks noGrp="1"/>
          </p:cNvSpPr>
          <p:nvPr>
            <p:ph idx="1"/>
          </p:nvPr>
        </p:nvSpPr>
        <p:spPr/>
        <p:txBody>
          <a:bodyPr/>
          <a:lstStyle/>
          <a:p>
            <a:r>
              <a:rPr lang="zh-CN" altLang="en-US" dirty="0"/>
              <a:t>给定一棵</a:t>
            </a:r>
            <a:r>
              <a:rPr lang="en-US" altLang="zh-CN" dirty="0"/>
              <a:t>n</a:t>
            </a:r>
            <a:r>
              <a:rPr lang="zh-CN" altLang="en-US" dirty="0"/>
              <a:t>个节点的树，每个节点是黑色或白色。</a:t>
            </a:r>
            <a:endParaRPr lang="en-US" altLang="zh-CN" dirty="0"/>
          </a:p>
          <a:p>
            <a:r>
              <a:rPr lang="en-US" altLang="zh-CN" dirty="0"/>
              <a:t>1.</a:t>
            </a:r>
            <a:r>
              <a:rPr lang="zh-CN" altLang="en-US" dirty="0"/>
              <a:t>使一个节点颜色翻转</a:t>
            </a:r>
            <a:endParaRPr lang="en-US" altLang="zh-CN" dirty="0"/>
          </a:p>
          <a:p>
            <a:r>
              <a:rPr lang="en-US" altLang="zh-CN" dirty="0"/>
              <a:t>2.</a:t>
            </a:r>
            <a:r>
              <a:rPr lang="zh-CN" altLang="en-US" dirty="0"/>
              <a:t>查询</a:t>
            </a:r>
            <a:r>
              <a:rPr lang="en-US" altLang="zh-CN" dirty="0"/>
              <a:t>1</a:t>
            </a:r>
            <a:r>
              <a:rPr lang="zh-CN" altLang="en-US" dirty="0"/>
              <a:t>到</a:t>
            </a:r>
            <a:r>
              <a:rPr lang="en-US" altLang="zh-CN" dirty="0"/>
              <a:t>v</a:t>
            </a:r>
            <a:r>
              <a:rPr lang="zh-CN" altLang="en-US" dirty="0"/>
              <a:t>路径上第一个黑点是谁</a:t>
            </a:r>
            <a:endParaRPr lang="en-US" altLang="zh-CN" dirty="0"/>
          </a:p>
          <a:p>
            <a:r>
              <a:rPr lang="en-US" altLang="zh-CN" dirty="0"/>
              <a:t> N=100000, Q=100000.</a:t>
            </a:r>
          </a:p>
        </p:txBody>
      </p:sp>
    </p:spTree>
    <p:extLst>
      <p:ext uri="{BB962C8B-B14F-4D97-AF65-F5344CB8AC3E}">
        <p14:creationId xmlns:p14="http://schemas.microsoft.com/office/powerpoint/2010/main" val="121287650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FF8A151-F5CB-48EA-AA13-B40E9A5D785D}"/>
              </a:ext>
            </a:extLst>
          </p:cNvPr>
          <p:cNvSpPr>
            <a:spLocks noGrp="1"/>
          </p:cNvSpPr>
          <p:nvPr>
            <p:ph type="title"/>
          </p:nvPr>
        </p:nvSpPr>
        <p:spPr/>
        <p:txBody>
          <a:bodyPr/>
          <a:lstStyle/>
          <a:p>
            <a:r>
              <a:rPr lang="en-US" altLang="zh-CN" dirty="0"/>
              <a:t>QTREE3 - Query on a tree again!</a:t>
            </a:r>
            <a:endParaRPr lang="zh-CN" altLang="en-US" dirty="0"/>
          </a:p>
        </p:txBody>
      </p:sp>
      <p:sp>
        <p:nvSpPr>
          <p:cNvPr id="3" name="内容占位符 2">
            <a:extLst>
              <a:ext uri="{FF2B5EF4-FFF2-40B4-BE49-F238E27FC236}">
                <a16:creationId xmlns:a16="http://schemas.microsoft.com/office/drawing/2014/main" xmlns="" id="{E6D3BF9A-4095-4135-9EE2-AFA49917A5CE}"/>
              </a:ext>
            </a:extLst>
          </p:cNvPr>
          <p:cNvSpPr>
            <a:spLocks noGrp="1"/>
          </p:cNvSpPr>
          <p:nvPr>
            <p:ph idx="1"/>
          </p:nvPr>
        </p:nvSpPr>
        <p:spPr/>
        <p:txBody>
          <a:bodyPr/>
          <a:lstStyle/>
          <a:p>
            <a:r>
              <a:rPr lang="zh-CN" altLang="en-US" dirty="0"/>
              <a:t>链剖</a:t>
            </a:r>
          </a:p>
        </p:txBody>
      </p:sp>
    </p:spTree>
    <p:extLst>
      <p:ext uri="{BB962C8B-B14F-4D97-AF65-F5344CB8AC3E}">
        <p14:creationId xmlns:p14="http://schemas.microsoft.com/office/powerpoint/2010/main" val="8878560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5051518-D430-40C5-A3D8-5F3736CC88C8}"/>
              </a:ext>
            </a:extLst>
          </p:cNvPr>
          <p:cNvSpPr>
            <a:spLocks noGrp="1"/>
          </p:cNvSpPr>
          <p:nvPr>
            <p:ph type="title"/>
          </p:nvPr>
        </p:nvSpPr>
        <p:spPr/>
        <p:txBody>
          <a:bodyPr/>
          <a:lstStyle/>
          <a:p>
            <a:r>
              <a:rPr lang="pl-PL" altLang="zh-CN" dirty="0"/>
              <a:t>BZOJ4276: [ONTAK2015]Bajtman i Okrągły Robin</a:t>
            </a:r>
            <a:endParaRPr lang="zh-CN" altLang="en-US" dirty="0"/>
          </a:p>
        </p:txBody>
      </p:sp>
      <p:sp>
        <p:nvSpPr>
          <p:cNvPr id="3" name="内容占位符 2">
            <a:extLst>
              <a:ext uri="{FF2B5EF4-FFF2-40B4-BE49-F238E27FC236}">
                <a16:creationId xmlns:a16="http://schemas.microsoft.com/office/drawing/2014/main" xmlns="" id="{17F0C9B4-49AB-4FC1-922E-6CD1F6F72959}"/>
              </a:ext>
            </a:extLst>
          </p:cNvPr>
          <p:cNvSpPr>
            <a:spLocks noGrp="1"/>
          </p:cNvSpPr>
          <p:nvPr>
            <p:ph idx="1"/>
          </p:nvPr>
        </p:nvSpPr>
        <p:spPr/>
        <p:txBody>
          <a:bodyPr/>
          <a:lstStyle/>
          <a:p>
            <a:r>
              <a:rPr lang="zh-CN" altLang="en-US" dirty="0"/>
              <a:t>经典的费用流建图，但是边数是</a:t>
            </a:r>
            <a:r>
              <a:rPr lang="en-US" altLang="zh-CN" dirty="0"/>
              <a:t>n^2</a:t>
            </a:r>
            <a:r>
              <a:rPr lang="zh-CN" altLang="en-US" dirty="0"/>
              <a:t>级别的。</a:t>
            </a:r>
            <a:endParaRPr lang="en-US" altLang="zh-CN" dirty="0"/>
          </a:p>
          <a:p>
            <a:r>
              <a:rPr lang="zh-CN" altLang="en-US" dirty="0"/>
              <a:t>注意到对于每次连边对应的是一段区间，用线段树优化建图的方式即可。</a:t>
            </a:r>
            <a:endParaRPr lang="en-US" altLang="zh-CN" dirty="0"/>
          </a:p>
          <a:p>
            <a:r>
              <a:rPr lang="zh-CN" altLang="en-US" dirty="0"/>
              <a:t>对区间建线段树，父亲节点向儿子节点连一条容量为</a:t>
            </a:r>
            <a:r>
              <a:rPr lang="en-US" altLang="zh-CN" dirty="0" err="1"/>
              <a:t>inf</a:t>
            </a:r>
            <a:r>
              <a:rPr lang="zh-CN" altLang="en-US" dirty="0"/>
              <a:t>费用为</a:t>
            </a:r>
            <a:r>
              <a:rPr lang="en-US" altLang="zh-CN" dirty="0"/>
              <a:t>0</a:t>
            </a:r>
            <a:r>
              <a:rPr lang="zh-CN" altLang="en-US" dirty="0"/>
              <a:t>的边</a:t>
            </a:r>
          </a:p>
          <a:p>
            <a:r>
              <a:rPr lang="zh-CN" altLang="en-US" dirty="0"/>
              <a:t>叶子节点向汇点</a:t>
            </a:r>
            <a:r>
              <a:rPr lang="en-US" altLang="zh-CN" dirty="0"/>
              <a:t>T</a:t>
            </a:r>
            <a:r>
              <a:rPr lang="zh-CN" altLang="en-US" dirty="0"/>
              <a:t>连一条容量为</a:t>
            </a:r>
            <a:r>
              <a:rPr lang="en-US" altLang="zh-CN" dirty="0"/>
              <a:t>1</a:t>
            </a:r>
            <a:r>
              <a:rPr lang="zh-CN" altLang="en-US" dirty="0"/>
              <a:t>费用为</a:t>
            </a:r>
            <a:r>
              <a:rPr lang="en-US" altLang="zh-CN" dirty="0"/>
              <a:t>0</a:t>
            </a:r>
            <a:r>
              <a:rPr lang="zh-CN" altLang="en-US" dirty="0"/>
              <a:t>的边</a:t>
            </a:r>
          </a:p>
          <a:p>
            <a:r>
              <a:rPr lang="zh-CN" altLang="en-US" dirty="0"/>
              <a:t>每个任务拆成了</a:t>
            </a:r>
            <a:r>
              <a:rPr lang="en-US" altLang="zh-CN" dirty="0"/>
              <a:t>log</a:t>
            </a:r>
            <a:r>
              <a:rPr lang="zh-CN" altLang="en-US" dirty="0"/>
              <a:t>级别条边。</a:t>
            </a:r>
          </a:p>
        </p:txBody>
      </p:sp>
    </p:spTree>
    <p:extLst>
      <p:ext uri="{BB962C8B-B14F-4D97-AF65-F5344CB8AC3E}">
        <p14:creationId xmlns:p14="http://schemas.microsoft.com/office/powerpoint/2010/main" val="40385138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BF52F2E-DD1E-4538-9E01-302C48AA114B}"/>
              </a:ext>
            </a:extLst>
          </p:cNvPr>
          <p:cNvSpPr>
            <a:spLocks noGrp="1"/>
          </p:cNvSpPr>
          <p:nvPr>
            <p:ph type="title"/>
          </p:nvPr>
        </p:nvSpPr>
        <p:spPr/>
        <p:txBody>
          <a:bodyPr/>
          <a:lstStyle/>
          <a:p>
            <a:r>
              <a:rPr lang="en-US" altLang="zh-CN" dirty="0"/>
              <a:t>QTREE4 - Query on a tree IV</a:t>
            </a:r>
            <a:endParaRPr lang="zh-CN" altLang="en-US" dirty="0"/>
          </a:p>
        </p:txBody>
      </p:sp>
      <p:sp>
        <p:nvSpPr>
          <p:cNvPr id="3" name="内容占位符 2">
            <a:extLst>
              <a:ext uri="{FF2B5EF4-FFF2-40B4-BE49-F238E27FC236}">
                <a16:creationId xmlns:a16="http://schemas.microsoft.com/office/drawing/2014/main" xmlns="" id="{0780C86C-D604-47BF-8C4F-CC94D43647F2}"/>
              </a:ext>
            </a:extLst>
          </p:cNvPr>
          <p:cNvSpPr>
            <a:spLocks noGrp="1"/>
          </p:cNvSpPr>
          <p:nvPr>
            <p:ph idx="1"/>
          </p:nvPr>
        </p:nvSpPr>
        <p:spPr/>
        <p:txBody>
          <a:bodyPr/>
          <a:lstStyle/>
          <a:p>
            <a:r>
              <a:rPr lang="zh-CN" altLang="en-US" dirty="0"/>
              <a:t>给定一棵</a:t>
            </a:r>
            <a:r>
              <a:rPr lang="en-US" altLang="zh-CN" dirty="0"/>
              <a:t>n</a:t>
            </a:r>
            <a:r>
              <a:rPr lang="zh-CN" altLang="en-US" dirty="0"/>
              <a:t>个节点有点权的树，每个节点是黑色或白色。</a:t>
            </a:r>
            <a:endParaRPr lang="en-US" altLang="zh-CN" dirty="0"/>
          </a:p>
          <a:p>
            <a:r>
              <a:rPr lang="en-US" altLang="zh-CN" dirty="0"/>
              <a:t>1.</a:t>
            </a:r>
            <a:r>
              <a:rPr lang="zh-CN" altLang="en-US" dirty="0"/>
              <a:t>使一个节点颜色翻转</a:t>
            </a:r>
            <a:endParaRPr lang="en-US" altLang="zh-CN" dirty="0"/>
          </a:p>
          <a:p>
            <a:r>
              <a:rPr lang="en-US" altLang="zh-CN" dirty="0"/>
              <a:t>2.</a:t>
            </a:r>
            <a:r>
              <a:rPr lang="zh-CN" altLang="en-US" dirty="0"/>
              <a:t>查询两个白点间距离最大的距离是多少</a:t>
            </a:r>
            <a:endParaRPr lang="en-US" altLang="zh-CN" dirty="0"/>
          </a:p>
          <a:p>
            <a:r>
              <a:rPr lang="en-US" altLang="zh-CN" dirty="0"/>
              <a:t>N=100000, Q=100000.</a:t>
            </a:r>
            <a:endParaRPr lang="zh-CN" altLang="en-US" dirty="0"/>
          </a:p>
        </p:txBody>
      </p:sp>
    </p:spTree>
    <p:extLst>
      <p:ext uri="{BB962C8B-B14F-4D97-AF65-F5344CB8AC3E}">
        <p14:creationId xmlns:p14="http://schemas.microsoft.com/office/powerpoint/2010/main" val="24773987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CB1CC73-9B1C-4C67-B46E-19332AA0E067}"/>
              </a:ext>
            </a:extLst>
          </p:cNvPr>
          <p:cNvSpPr>
            <a:spLocks noGrp="1"/>
          </p:cNvSpPr>
          <p:nvPr>
            <p:ph type="title"/>
          </p:nvPr>
        </p:nvSpPr>
        <p:spPr/>
        <p:txBody>
          <a:bodyPr/>
          <a:lstStyle/>
          <a:p>
            <a:r>
              <a:rPr lang="en-US" altLang="zh-CN" dirty="0"/>
              <a:t>QTREE4 - Query on a tree IV</a:t>
            </a:r>
            <a:endParaRPr lang="zh-CN" altLang="en-US" dirty="0"/>
          </a:p>
        </p:txBody>
      </p:sp>
      <p:sp>
        <p:nvSpPr>
          <p:cNvPr id="3" name="内容占位符 2">
            <a:extLst>
              <a:ext uri="{FF2B5EF4-FFF2-40B4-BE49-F238E27FC236}">
                <a16:creationId xmlns:a16="http://schemas.microsoft.com/office/drawing/2014/main" xmlns="" id="{B2C84543-7740-42BA-BF87-E91C39FC7AB9}"/>
              </a:ext>
            </a:extLst>
          </p:cNvPr>
          <p:cNvSpPr>
            <a:spLocks noGrp="1"/>
          </p:cNvSpPr>
          <p:nvPr>
            <p:ph idx="1"/>
          </p:nvPr>
        </p:nvSpPr>
        <p:spPr/>
        <p:txBody>
          <a:bodyPr>
            <a:normAutofit fontScale="92500" lnSpcReduction="20000"/>
          </a:bodyPr>
          <a:lstStyle/>
          <a:p>
            <a:r>
              <a:rPr lang="zh-CN" altLang="en-US" dirty="0"/>
              <a:t>通过这个题介绍一下动态点分治。</a:t>
            </a:r>
            <a:endParaRPr lang="en-US" altLang="zh-CN" dirty="0"/>
          </a:p>
          <a:p>
            <a:r>
              <a:rPr lang="zh-CN" altLang="en-US" dirty="0"/>
              <a:t>考虑不做修改的时候，一遍树规即可，但这个做法要求修改下不容易优化。</a:t>
            </a:r>
            <a:endParaRPr lang="en-US" altLang="zh-CN" dirty="0"/>
          </a:p>
          <a:p>
            <a:r>
              <a:rPr lang="zh-CN" altLang="en-US" dirty="0"/>
              <a:t>点分治可以理解为将树重建为</a:t>
            </a:r>
            <a:r>
              <a:rPr lang="en-US" altLang="zh-CN" dirty="0"/>
              <a:t>log</a:t>
            </a:r>
            <a:r>
              <a:rPr lang="zh-CN" altLang="en-US" dirty="0"/>
              <a:t>层，在上面做一些类似树规的东西，考虑一下点分治是否能支持修改。</a:t>
            </a:r>
            <a:endParaRPr lang="en-US" altLang="zh-CN" dirty="0"/>
          </a:p>
          <a:p>
            <a:r>
              <a:rPr lang="zh-CN" altLang="en-US" dirty="0"/>
              <a:t>首先将重心之间的关系拎出来建一棵树叫它分治树，可以证明树高是</a:t>
            </a:r>
            <a:r>
              <a:rPr lang="en-US" altLang="zh-CN" dirty="0"/>
              <a:t>log</a:t>
            </a:r>
            <a:r>
              <a:rPr lang="zh-CN" altLang="en-US" dirty="0"/>
              <a:t>级别的。通过分析点分治的过程发现，更改一个点只会影响分治树上它以上的点。每个节点开两个堆，第一个堆维护它子树中到它的距离，第二个堆维护它在分治树上儿子的堆顶，第三个开一个全局堆，维护所有点第二个堆的最大值和次大值的和。</a:t>
            </a:r>
            <a:endParaRPr lang="en-US" altLang="zh-CN" dirty="0"/>
          </a:p>
          <a:p>
            <a:r>
              <a:rPr lang="zh-CN" altLang="en-US" dirty="0"/>
              <a:t>显然第三个堆的堆顶就是答案。</a:t>
            </a:r>
            <a:endParaRPr lang="en-US" altLang="zh-CN" dirty="0"/>
          </a:p>
          <a:p>
            <a:r>
              <a:rPr lang="zh-CN" altLang="en-US" dirty="0"/>
              <a:t>这个是带点权的</a:t>
            </a:r>
            <a:r>
              <a:rPr lang="en-US" altLang="zh-CN" dirty="0"/>
              <a:t>bzoj1095</a:t>
            </a:r>
          </a:p>
        </p:txBody>
      </p:sp>
    </p:spTree>
    <p:extLst>
      <p:ext uri="{BB962C8B-B14F-4D97-AF65-F5344CB8AC3E}">
        <p14:creationId xmlns:p14="http://schemas.microsoft.com/office/powerpoint/2010/main" val="351190776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1BA97D3-1693-4DA1-9132-3F7A7A5EA9CB}"/>
              </a:ext>
            </a:extLst>
          </p:cNvPr>
          <p:cNvSpPr>
            <a:spLocks noGrp="1"/>
          </p:cNvSpPr>
          <p:nvPr>
            <p:ph type="title"/>
          </p:nvPr>
        </p:nvSpPr>
        <p:spPr/>
        <p:txBody>
          <a:bodyPr/>
          <a:lstStyle/>
          <a:p>
            <a:r>
              <a:rPr lang="en-US" altLang="zh-CN" dirty="0"/>
              <a:t>QTREE5 - Query on a tree V</a:t>
            </a:r>
            <a:endParaRPr lang="zh-CN" altLang="en-US" dirty="0"/>
          </a:p>
        </p:txBody>
      </p:sp>
      <p:sp>
        <p:nvSpPr>
          <p:cNvPr id="3" name="内容占位符 2">
            <a:extLst>
              <a:ext uri="{FF2B5EF4-FFF2-40B4-BE49-F238E27FC236}">
                <a16:creationId xmlns:a16="http://schemas.microsoft.com/office/drawing/2014/main" xmlns="" id="{F3E4B88C-745F-4DA0-9CB5-890A8A325A98}"/>
              </a:ext>
            </a:extLst>
          </p:cNvPr>
          <p:cNvSpPr>
            <a:spLocks noGrp="1"/>
          </p:cNvSpPr>
          <p:nvPr>
            <p:ph idx="1"/>
          </p:nvPr>
        </p:nvSpPr>
        <p:spPr/>
        <p:txBody>
          <a:bodyPr/>
          <a:lstStyle/>
          <a:p>
            <a:r>
              <a:rPr lang="zh-CN" altLang="en-US" dirty="0"/>
              <a:t>给定一棵</a:t>
            </a:r>
            <a:r>
              <a:rPr lang="en-US" altLang="zh-CN" dirty="0"/>
              <a:t>n</a:t>
            </a:r>
            <a:r>
              <a:rPr lang="zh-CN" altLang="en-US" dirty="0"/>
              <a:t>个节点的树，每个节点是黑色或白色。</a:t>
            </a:r>
            <a:endParaRPr lang="en-US" altLang="zh-CN" dirty="0"/>
          </a:p>
          <a:p>
            <a:r>
              <a:rPr lang="en-US" altLang="zh-CN" dirty="0"/>
              <a:t>1.</a:t>
            </a:r>
            <a:r>
              <a:rPr lang="zh-CN" altLang="en-US" dirty="0"/>
              <a:t>使一个节点颜色翻转</a:t>
            </a:r>
            <a:endParaRPr lang="en-US" altLang="zh-CN" dirty="0"/>
          </a:p>
          <a:p>
            <a:r>
              <a:rPr lang="en-US" altLang="zh-CN" dirty="0"/>
              <a:t>2.</a:t>
            </a:r>
            <a:r>
              <a:rPr lang="zh-CN" altLang="en-US" dirty="0"/>
              <a:t>查询两个白点间距离最小的距离是多少</a:t>
            </a:r>
            <a:endParaRPr lang="en-US" altLang="zh-CN" dirty="0"/>
          </a:p>
          <a:p>
            <a:r>
              <a:rPr lang="en-US" altLang="zh-CN" dirty="0"/>
              <a:t>N=100000, Q=100000.</a:t>
            </a:r>
            <a:endParaRPr lang="zh-CN" altLang="en-US" dirty="0"/>
          </a:p>
        </p:txBody>
      </p:sp>
    </p:spTree>
    <p:extLst>
      <p:ext uri="{BB962C8B-B14F-4D97-AF65-F5344CB8AC3E}">
        <p14:creationId xmlns:p14="http://schemas.microsoft.com/office/powerpoint/2010/main" val="21071432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4EAE0BF-8F6C-458C-B48F-C979FB2DA346}"/>
              </a:ext>
            </a:extLst>
          </p:cNvPr>
          <p:cNvSpPr>
            <a:spLocks noGrp="1"/>
          </p:cNvSpPr>
          <p:nvPr>
            <p:ph type="title"/>
          </p:nvPr>
        </p:nvSpPr>
        <p:spPr/>
        <p:txBody>
          <a:bodyPr/>
          <a:lstStyle/>
          <a:p>
            <a:r>
              <a:rPr lang="en-US" altLang="zh-CN" dirty="0"/>
              <a:t>QTREE5 - Query on a tree V</a:t>
            </a:r>
            <a:endParaRPr lang="zh-CN" altLang="en-US" dirty="0"/>
          </a:p>
        </p:txBody>
      </p:sp>
      <p:sp>
        <p:nvSpPr>
          <p:cNvPr id="3" name="内容占位符 2">
            <a:extLst>
              <a:ext uri="{FF2B5EF4-FFF2-40B4-BE49-F238E27FC236}">
                <a16:creationId xmlns:a16="http://schemas.microsoft.com/office/drawing/2014/main" xmlns="" id="{5D4352F6-3ADC-4FB0-8565-B9BF6C81F91B}"/>
              </a:ext>
            </a:extLst>
          </p:cNvPr>
          <p:cNvSpPr>
            <a:spLocks noGrp="1"/>
          </p:cNvSpPr>
          <p:nvPr>
            <p:ph idx="1"/>
          </p:nvPr>
        </p:nvSpPr>
        <p:spPr/>
        <p:txBody>
          <a:bodyPr/>
          <a:lstStyle/>
          <a:p>
            <a:r>
              <a:rPr lang="zh-CN" altLang="en-US" dirty="0"/>
              <a:t>和</a:t>
            </a:r>
            <a:r>
              <a:rPr lang="en-US" altLang="zh-CN" dirty="0"/>
              <a:t>QTREE4</a:t>
            </a:r>
            <a:r>
              <a:rPr lang="zh-CN" altLang="en-US" dirty="0"/>
              <a:t>类似</a:t>
            </a:r>
          </a:p>
        </p:txBody>
      </p:sp>
    </p:spTree>
    <p:extLst>
      <p:ext uri="{BB962C8B-B14F-4D97-AF65-F5344CB8AC3E}">
        <p14:creationId xmlns:p14="http://schemas.microsoft.com/office/powerpoint/2010/main" val="235952557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1C243A7-E20E-422C-A8F6-26664FA5D144}"/>
              </a:ext>
            </a:extLst>
          </p:cNvPr>
          <p:cNvSpPr>
            <a:spLocks noGrp="1"/>
          </p:cNvSpPr>
          <p:nvPr>
            <p:ph type="title"/>
          </p:nvPr>
        </p:nvSpPr>
        <p:spPr/>
        <p:txBody>
          <a:bodyPr/>
          <a:lstStyle/>
          <a:p>
            <a:r>
              <a:rPr lang="en-US" altLang="zh-CN" dirty="0"/>
              <a:t>QTREE6 - Query on a tree VI</a:t>
            </a:r>
            <a:endParaRPr lang="zh-CN" altLang="en-US" dirty="0"/>
          </a:p>
        </p:txBody>
      </p:sp>
      <p:sp>
        <p:nvSpPr>
          <p:cNvPr id="3" name="内容占位符 2">
            <a:extLst>
              <a:ext uri="{FF2B5EF4-FFF2-40B4-BE49-F238E27FC236}">
                <a16:creationId xmlns:a16="http://schemas.microsoft.com/office/drawing/2014/main" xmlns="" id="{7990E4F6-0A36-43E7-B345-B6E00122B912}"/>
              </a:ext>
            </a:extLst>
          </p:cNvPr>
          <p:cNvSpPr>
            <a:spLocks noGrp="1"/>
          </p:cNvSpPr>
          <p:nvPr>
            <p:ph idx="1"/>
          </p:nvPr>
        </p:nvSpPr>
        <p:spPr/>
        <p:txBody>
          <a:bodyPr/>
          <a:lstStyle/>
          <a:p>
            <a:r>
              <a:rPr lang="zh-CN" altLang="en-US" dirty="0"/>
              <a:t>给定一棵</a:t>
            </a:r>
            <a:r>
              <a:rPr lang="en-US" altLang="zh-CN" dirty="0"/>
              <a:t>n</a:t>
            </a:r>
            <a:r>
              <a:rPr lang="zh-CN" altLang="en-US" dirty="0"/>
              <a:t>个节点的树，每个节点是黑色或白色。</a:t>
            </a:r>
            <a:endParaRPr lang="en-US" altLang="zh-CN" dirty="0"/>
          </a:p>
          <a:p>
            <a:r>
              <a:rPr lang="en-US" altLang="zh-CN" dirty="0"/>
              <a:t>1.</a:t>
            </a:r>
            <a:r>
              <a:rPr lang="zh-CN" altLang="en-US" dirty="0"/>
              <a:t>使一个节点颜色翻转</a:t>
            </a:r>
            <a:endParaRPr lang="en-US" altLang="zh-CN" dirty="0"/>
          </a:p>
          <a:p>
            <a:r>
              <a:rPr lang="en-US" altLang="zh-CN" dirty="0"/>
              <a:t>2.</a:t>
            </a:r>
            <a:r>
              <a:rPr lang="zh-CN" altLang="en-US" dirty="0"/>
              <a:t>查询</a:t>
            </a:r>
            <a:r>
              <a:rPr lang="en-US" altLang="zh-CN" dirty="0"/>
              <a:t>u</a:t>
            </a:r>
            <a:r>
              <a:rPr lang="zh-CN" altLang="en-US" dirty="0"/>
              <a:t>所在的联通块大小（颜色相同）</a:t>
            </a:r>
            <a:endParaRPr lang="en-US" altLang="zh-CN" dirty="0"/>
          </a:p>
          <a:p>
            <a:r>
              <a:rPr lang="en-US" altLang="zh-CN" dirty="0"/>
              <a:t>N=100000, Q=100000.</a:t>
            </a:r>
            <a:endParaRPr lang="zh-CN" altLang="en-US" dirty="0"/>
          </a:p>
        </p:txBody>
      </p:sp>
    </p:spTree>
    <p:extLst>
      <p:ext uri="{BB962C8B-B14F-4D97-AF65-F5344CB8AC3E}">
        <p14:creationId xmlns:p14="http://schemas.microsoft.com/office/powerpoint/2010/main" val="20972347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0ED958E-945A-4F09-8E40-49FBFE17006F}"/>
              </a:ext>
            </a:extLst>
          </p:cNvPr>
          <p:cNvSpPr>
            <a:spLocks noGrp="1"/>
          </p:cNvSpPr>
          <p:nvPr>
            <p:ph type="title"/>
          </p:nvPr>
        </p:nvSpPr>
        <p:spPr/>
        <p:txBody>
          <a:bodyPr/>
          <a:lstStyle/>
          <a:p>
            <a:r>
              <a:rPr lang="zh-CN" altLang="en-US" dirty="0"/>
              <a:t>链剖做法</a:t>
            </a:r>
          </a:p>
        </p:txBody>
      </p:sp>
      <p:sp>
        <p:nvSpPr>
          <p:cNvPr id="3" name="内容占位符 2">
            <a:extLst>
              <a:ext uri="{FF2B5EF4-FFF2-40B4-BE49-F238E27FC236}">
                <a16:creationId xmlns:a16="http://schemas.microsoft.com/office/drawing/2014/main" xmlns="" id="{16ED993F-FDA2-46CB-BE9E-C6AC444FA0F2}"/>
              </a:ext>
            </a:extLst>
          </p:cNvPr>
          <p:cNvSpPr>
            <a:spLocks noGrp="1"/>
          </p:cNvSpPr>
          <p:nvPr>
            <p:ph idx="1"/>
          </p:nvPr>
        </p:nvSpPr>
        <p:spPr/>
        <p:txBody>
          <a:bodyPr/>
          <a:lstStyle/>
          <a:p>
            <a:r>
              <a:rPr lang="zh-CN" altLang="en-US" dirty="0"/>
              <a:t>考虑将每一个同色块的答案保存在这一块深度最浅的那一个点，我们考虑如何维护即可，对于每一个点，我们维护</a:t>
            </a:r>
            <a:r>
              <a:rPr lang="en-US" altLang="zh-CN" dirty="0"/>
              <a:t>f[now][0/1]</a:t>
            </a:r>
            <a:r>
              <a:rPr lang="zh-CN" altLang="en-US" dirty="0"/>
              <a:t>表示当前点如果取白色</a:t>
            </a:r>
            <a:r>
              <a:rPr lang="en-US" altLang="zh-CN" dirty="0"/>
              <a:t>/</a:t>
            </a:r>
            <a:r>
              <a:rPr lang="zh-CN" altLang="en-US" dirty="0"/>
              <a:t>黑色，所在的子树中与这个点同色的联通块大小。</a:t>
            </a:r>
            <a:endParaRPr lang="en-US" altLang="zh-CN" dirty="0"/>
          </a:p>
          <a:p>
            <a:r>
              <a:rPr lang="zh-CN" altLang="en-US" dirty="0"/>
              <a:t>每次颜色修改只会影响到当前点到根节点路径上的一段。而且还是路径加减一个数，这可以用链剖维护。</a:t>
            </a:r>
            <a:endParaRPr lang="en-US" altLang="zh-CN" dirty="0"/>
          </a:p>
          <a:p>
            <a:r>
              <a:rPr lang="zh-CN" altLang="en-US" dirty="0"/>
              <a:t>询问时只用跳到当前联通块最上方的点，然后输出该点所存的</a:t>
            </a:r>
            <a:r>
              <a:rPr lang="en-US" altLang="zh-CN" dirty="0"/>
              <a:t>f</a:t>
            </a:r>
            <a:r>
              <a:rPr lang="zh-CN" altLang="en-US" dirty="0"/>
              <a:t>值即可。</a:t>
            </a:r>
          </a:p>
        </p:txBody>
      </p:sp>
    </p:spTree>
    <p:extLst>
      <p:ext uri="{BB962C8B-B14F-4D97-AF65-F5344CB8AC3E}">
        <p14:creationId xmlns:p14="http://schemas.microsoft.com/office/powerpoint/2010/main" val="415638891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DD246E6-9013-45E1-9271-A734CB059518}"/>
              </a:ext>
            </a:extLst>
          </p:cNvPr>
          <p:cNvSpPr>
            <a:spLocks noGrp="1"/>
          </p:cNvSpPr>
          <p:nvPr>
            <p:ph type="title"/>
          </p:nvPr>
        </p:nvSpPr>
        <p:spPr/>
        <p:txBody>
          <a:bodyPr/>
          <a:lstStyle/>
          <a:p>
            <a:r>
              <a:rPr lang="en-US" altLang="zh-CN" dirty="0" err="1"/>
              <a:t>Lct</a:t>
            </a:r>
            <a:r>
              <a:rPr lang="zh-CN" altLang="en-US" dirty="0"/>
              <a:t>做法</a:t>
            </a:r>
          </a:p>
        </p:txBody>
      </p:sp>
      <p:sp>
        <p:nvSpPr>
          <p:cNvPr id="3" name="内容占位符 2">
            <a:extLst>
              <a:ext uri="{FF2B5EF4-FFF2-40B4-BE49-F238E27FC236}">
                <a16:creationId xmlns:a16="http://schemas.microsoft.com/office/drawing/2014/main" xmlns="" id="{F3AEBBA4-5F61-4312-9890-E84451685E60}"/>
              </a:ext>
            </a:extLst>
          </p:cNvPr>
          <p:cNvSpPr>
            <a:spLocks noGrp="1"/>
          </p:cNvSpPr>
          <p:nvPr>
            <p:ph idx="1"/>
          </p:nvPr>
        </p:nvSpPr>
        <p:spPr/>
        <p:txBody>
          <a:bodyPr>
            <a:normAutofit/>
          </a:bodyPr>
          <a:lstStyle/>
          <a:p>
            <a:r>
              <a:rPr lang="zh-CN" altLang="en-US" dirty="0"/>
              <a:t>先将树定个根，然后建立黑白两棵</a:t>
            </a:r>
            <a:r>
              <a:rPr lang="en-US" altLang="zh-CN" dirty="0" err="1"/>
              <a:t>lct</a:t>
            </a:r>
            <a:endParaRPr lang="en-US" altLang="zh-CN" dirty="0"/>
          </a:p>
          <a:p>
            <a:r>
              <a:rPr lang="zh-CN" altLang="en-US" dirty="0"/>
              <a:t>对于黑树，时刻满足如果有边</a:t>
            </a:r>
            <a:r>
              <a:rPr lang="en-US" altLang="zh-CN" dirty="0"/>
              <a:t>u-v</a:t>
            </a:r>
            <a:r>
              <a:rPr lang="zh-CN" altLang="en-US" dirty="0"/>
              <a:t>，则</a:t>
            </a:r>
            <a:r>
              <a:rPr lang="en-US" altLang="zh-CN" dirty="0"/>
              <a:t>v</a:t>
            </a:r>
            <a:r>
              <a:rPr lang="zh-CN" altLang="en-US" dirty="0"/>
              <a:t>一定是黑点（</a:t>
            </a:r>
            <a:r>
              <a:rPr lang="en-US" altLang="zh-CN" dirty="0"/>
              <a:t>u</a:t>
            </a:r>
            <a:r>
              <a:rPr lang="zh-CN" altLang="en-US" dirty="0"/>
              <a:t>不一定是黑点）</a:t>
            </a:r>
          </a:p>
          <a:p>
            <a:r>
              <a:rPr lang="zh-CN" altLang="en-US" dirty="0"/>
              <a:t>且对于黑树上的某个点，记录一下通过虚边和它相连的黑点有多少，</a:t>
            </a:r>
            <a:r>
              <a:rPr lang="en-US" altLang="zh-CN" dirty="0" err="1"/>
              <a:t>lct</a:t>
            </a:r>
            <a:r>
              <a:rPr lang="zh-CN" altLang="en-US" dirty="0"/>
              <a:t>上维护这条链的总和，白树同理</a:t>
            </a:r>
          </a:p>
          <a:p>
            <a:r>
              <a:rPr lang="zh-CN" altLang="en-US" dirty="0"/>
              <a:t>对于单点改色，假如它是黑点，要在黑树上把它和它父亲节点断开，然后再在白树上把它和它父亲节点连起来，白点同理</a:t>
            </a:r>
          </a:p>
          <a:p>
            <a:r>
              <a:rPr lang="zh-CN" altLang="en-US" dirty="0"/>
              <a:t>对于单点查询，假如它是黑点，把它</a:t>
            </a:r>
            <a:r>
              <a:rPr lang="en-US" altLang="zh-CN" dirty="0"/>
              <a:t>access</a:t>
            </a:r>
            <a:r>
              <a:rPr lang="zh-CN" altLang="en-US" dirty="0"/>
              <a:t>上去后要判断这条链最上面的那个点是不是黑点，不是就要输出最上面那个点的儿子节点，白点同理</a:t>
            </a:r>
          </a:p>
        </p:txBody>
      </p:sp>
    </p:spTree>
    <p:extLst>
      <p:ext uri="{BB962C8B-B14F-4D97-AF65-F5344CB8AC3E}">
        <p14:creationId xmlns:p14="http://schemas.microsoft.com/office/powerpoint/2010/main" val="176432645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3AF700D-C843-4607-B241-6B47A83A3090}"/>
              </a:ext>
            </a:extLst>
          </p:cNvPr>
          <p:cNvSpPr>
            <a:spLocks noGrp="1"/>
          </p:cNvSpPr>
          <p:nvPr>
            <p:ph type="title"/>
          </p:nvPr>
        </p:nvSpPr>
        <p:spPr/>
        <p:txBody>
          <a:bodyPr/>
          <a:lstStyle/>
          <a:p>
            <a:r>
              <a:rPr lang="en-US" altLang="zh-CN" dirty="0"/>
              <a:t>QTREE7 - Query on a tree VII</a:t>
            </a:r>
            <a:endParaRPr lang="zh-CN" altLang="en-US" dirty="0"/>
          </a:p>
        </p:txBody>
      </p:sp>
      <p:sp>
        <p:nvSpPr>
          <p:cNvPr id="3" name="内容占位符 2">
            <a:extLst>
              <a:ext uri="{FF2B5EF4-FFF2-40B4-BE49-F238E27FC236}">
                <a16:creationId xmlns:a16="http://schemas.microsoft.com/office/drawing/2014/main" xmlns="" id="{B9EB432A-81BF-46D4-8168-E56E1FDD03DD}"/>
              </a:ext>
            </a:extLst>
          </p:cNvPr>
          <p:cNvSpPr>
            <a:spLocks noGrp="1"/>
          </p:cNvSpPr>
          <p:nvPr>
            <p:ph idx="1"/>
          </p:nvPr>
        </p:nvSpPr>
        <p:spPr/>
        <p:txBody>
          <a:bodyPr/>
          <a:lstStyle/>
          <a:p>
            <a:r>
              <a:rPr lang="zh-CN" altLang="en-US" dirty="0"/>
              <a:t>给定一棵</a:t>
            </a:r>
            <a:r>
              <a:rPr lang="en-US" altLang="zh-CN" dirty="0"/>
              <a:t>n</a:t>
            </a:r>
            <a:r>
              <a:rPr lang="zh-CN" altLang="en-US" dirty="0"/>
              <a:t>个节点有点权的树，每个节点是黑色或白色。</a:t>
            </a:r>
            <a:endParaRPr lang="en-US" altLang="zh-CN" dirty="0"/>
          </a:p>
          <a:p>
            <a:r>
              <a:rPr lang="en-US" altLang="zh-CN" dirty="0"/>
              <a:t>1.</a:t>
            </a:r>
            <a:r>
              <a:rPr lang="zh-CN" altLang="en-US" dirty="0"/>
              <a:t>使一个节点颜色翻转</a:t>
            </a:r>
            <a:endParaRPr lang="en-US" altLang="zh-CN" dirty="0"/>
          </a:p>
          <a:p>
            <a:r>
              <a:rPr lang="en-US" altLang="zh-CN" dirty="0"/>
              <a:t>2.</a:t>
            </a:r>
            <a:r>
              <a:rPr lang="zh-CN" altLang="en-US" dirty="0"/>
              <a:t>更改一个节点的点权</a:t>
            </a:r>
            <a:endParaRPr lang="en-US" altLang="zh-CN" dirty="0"/>
          </a:p>
          <a:p>
            <a:r>
              <a:rPr lang="en-US" altLang="zh-CN" dirty="0"/>
              <a:t>3.</a:t>
            </a:r>
            <a:r>
              <a:rPr lang="zh-CN" altLang="en-US" dirty="0"/>
              <a:t>查询</a:t>
            </a:r>
            <a:r>
              <a:rPr lang="en-US" altLang="zh-CN" dirty="0"/>
              <a:t>u</a:t>
            </a:r>
            <a:r>
              <a:rPr lang="zh-CN" altLang="en-US" dirty="0"/>
              <a:t>所在的联通块中点权最大的值（颜色相同）</a:t>
            </a:r>
            <a:endParaRPr lang="en-US" altLang="zh-CN" dirty="0"/>
          </a:p>
          <a:p>
            <a:r>
              <a:rPr lang="en-US" altLang="zh-CN" dirty="0"/>
              <a:t>N=100000, Q=100000.</a:t>
            </a:r>
            <a:endParaRPr lang="zh-CN" altLang="en-US" dirty="0"/>
          </a:p>
          <a:p>
            <a:endParaRPr lang="zh-CN" altLang="en-US" dirty="0"/>
          </a:p>
        </p:txBody>
      </p:sp>
    </p:spTree>
    <p:extLst>
      <p:ext uri="{BB962C8B-B14F-4D97-AF65-F5344CB8AC3E}">
        <p14:creationId xmlns:p14="http://schemas.microsoft.com/office/powerpoint/2010/main" val="3569938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F461670-1A9E-435A-B04A-69BC88650EC6}"/>
              </a:ext>
            </a:extLst>
          </p:cNvPr>
          <p:cNvSpPr>
            <a:spLocks noGrp="1"/>
          </p:cNvSpPr>
          <p:nvPr>
            <p:ph type="title"/>
          </p:nvPr>
        </p:nvSpPr>
        <p:spPr/>
        <p:txBody>
          <a:bodyPr/>
          <a:lstStyle/>
          <a:p>
            <a:r>
              <a:rPr lang="en-US" altLang="zh-CN" dirty="0"/>
              <a:t>QTREE7 - Query on a tree VII</a:t>
            </a:r>
            <a:endParaRPr lang="zh-CN" altLang="en-US" dirty="0"/>
          </a:p>
        </p:txBody>
      </p:sp>
      <p:sp>
        <p:nvSpPr>
          <p:cNvPr id="3" name="内容占位符 2">
            <a:extLst>
              <a:ext uri="{FF2B5EF4-FFF2-40B4-BE49-F238E27FC236}">
                <a16:creationId xmlns:a16="http://schemas.microsoft.com/office/drawing/2014/main" xmlns="" id="{896738F5-A3CA-41AA-8E56-79E378BB9B24}"/>
              </a:ext>
            </a:extLst>
          </p:cNvPr>
          <p:cNvSpPr>
            <a:spLocks noGrp="1"/>
          </p:cNvSpPr>
          <p:nvPr>
            <p:ph idx="1"/>
          </p:nvPr>
        </p:nvSpPr>
        <p:spPr/>
        <p:txBody>
          <a:bodyPr/>
          <a:lstStyle/>
          <a:p>
            <a:r>
              <a:rPr lang="zh-CN" altLang="en-US" dirty="0"/>
              <a:t>和</a:t>
            </a:r>
            <a:r>
              <a:rPr lang="en-US" altLang="zh-CN" dirty="0"/>
              <a:t>Qtree6</a:t>
            </a:r>
            <a:r>
              <a:rPr lang="zh-CN" altLang="en-US" dirty="0"/>
              <a:t>类似，维护虚边信息用</a:t>
            </a:r>
            <a:r>
              <a:rPr lang="en-US" altLang="zh-CN" dirty="0"/>
              <a:t>set</a:t>
            </a:r>
            <a:r>
              <a:rPr lang="zh-CN" altLang="en-US" dirty="0"/>
              <a:t>，因为维护最大值不能像维护</a:t>
            </a:r>
            <a:r>
              <a:rPr lang="en-US" altLang="zh-CN" dirty="0" err="1"/>
              <a:t>siz</a:t>
            </a:r>
            <a:r>
              <a:rPr lang="zh-CN" altLang="en-US" dirty="0"/>
              <a:t>一样直接加和减，所以要开一个</a:t>
            </a:r>
            <a:r>
              <a:rPr lang="en-US" altLang="zh-CN" dirty="0"/>
              <a:t>set</a:t>
            </a:r>
            <a:endParaRPr lang="zh-CN" altLang="en-US" dirty="0"/>
          </a:p>
        </p:txBody>
      </p:sp>
    </p:spTree>
    <p:extLst>
      <p:ext uri="{BB962C8B-B14F-4D97-AF65-F5344CB8AC3E}">
        <p14:creationId xmlns:p14="http://schemas.microsoft.com/office/powerpoint/2010/main" val="1089694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B8AA11A-CCD7-4845-82BE-5AC5CBE5FC74}"/>
              </a:ext>
            </a:extLst>
          </p:cNvPr>
          <p:cNvSpPr>
            <a:spLocks noGrp="1"/>
          </p:cNvSpPr>
          <p:nvPr>
            <p:ph type="title"/>
          </p:nvPr>
        </p:nvSpPr>
        <p:spPr/>
        <p:txBody>
          <a:bodyPr/>
          <a:lstStyle/>
          <a:p>
            <a:r>
              <a:rPr lang="en-US" altLang="zh-CN" dirty="0"/>
              <a:t>bzoj1453</a:t>
            </a:r>
            <a:endParaRPr lang="zh-CN" altLang="en-US" dirty="0"/>
          </a:p>
        </p:txBody>
      </p:sp>
      <p:pic>
        <p:nvPicPr>
          <p:cNvPr id="4" name="图片 3">
            <a:extLst>
              <a:ext uri="{FF2B5EF4-FFF2-40B4-BE49-F238E27FC236}">
                <a16:creationId xmlns:a16="http://schemas.microsoft.com/office/drawing/2014/main" xmlns="" id="{DAB3FCEE-8204-487B-AE35-DB5BC9C73A56}"/>
              </a:ext>
            </a:extLst>
          </p:cNvPr>
          <p:cNvPicPr>
            <a:picLocks noChangeAspect="1"/>
          </p:cNvPicPr>
          <p:nvPr/>
        </p:nvPicPr>
        <p:blipFill>
          <a:blip r:embed="rId2"/>
          <a:stretch>
            <a:fillRect/>
          </a:stretch>
        </p:blipFill>
        <p:spPr>
          <a:xfrm>
            <a:off x="3282161" y="2096064"/>
            <a:ext cx="5617028" cy="3663537"/>
          </a:xfrm>
          <a:prstGeom prst="rect">
            <a:avLst/>
          </a:prstGeom>
        </p:spPr>
      </p:pic>
    </p:spTree>
    <p:extLst>
      <p:ext uri="{BB962C8B-B14F-4D97-AF65-F5344CB8AC3E}">
        <p14:creationId xmlns:p14="http://schemas.microsoft.com/office/powerpoint/2010/main" val="17466326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xmlns=""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花纹</Template>
  <TotalTime>1341</TotalTime>
  <Words>4666</Words>
  <Application>Microsoft Office PowerPoint</Application>
  <PresentationFormat>自定义</PresentationFormat>
  <Paragraphs>267</Paragraphs>
  <Slides>88</Slides>
  <Notes>0</Notes>
  <HiddenSlides>0</HiddenSlides>
  <MMClips>0</MMClips>
  <ScaleCrop>false</ScaleCrop>
  <HeadingPairs>
    <vt:vector size="4" baseType="variant">
      <vt:variant>
        <vt:lpstr>主题</vt:lpstr>
      </vt:variant>
      <vt:variant>
        <vt:i4>1</vt:i4>
      </vt:variant>
      <vt:variant>
        <vt:lpstr>幻灯片标题</vt:lpstr>
      </vt:variant>
      <vt:variant>
        <vt:i4>88</vt:i4>
      </vt:variant>
    </vt:vector>
  </HeadingPairs>
  <TitlesOfParts>
    <vt:vector size="89" baseType="lpstr">
      <vt:lpstr>Damask</vt:lpstr>
      <vt:lpstr>datastruct</vt:lpstr>
      <vt:lpstr>线段树</vt:lpstr>
      <vt:lpstr>BZOJ3533: [Sdoi2014]向量集</vt:lpstr>
      <vt:lpstr>BZOJ3533: [Sdoi2014]向量集</vt:lpstr>
      <vt:lpstr>BZOJ4184: shallot</vt:lpstr>
      <vt:lpstr>BZOJ4184: shallot</vt:lpstr>
      <vt:lpstr>BZOJ4276: [ONTAK2015]Bajtman i Okrągły Robin</vt:lpstr>
      <vt:lpstr>BZOJ4276: [ONTAK2015]Bajtman i Okrągły Robin</vt:lpstr>
      <vt:lpstr>bzoj1453</vt:lpstr>
      <vt:lpstr>bzoj1453</vt:lpstr>
      <vt:lpstr>bzoj3165</vt:lpstr>
      <vt:lpstr>Bzoj3165</vt:lpstr>
      <vt:lpstr>主席树</vt:lpstr>
      <vt:lpstr>bzoj3524: [Poi2014]Couriers</vt:lpstr>
      <vt:lpstr>bzoj3524: [Poi2014]Couriers</vt:lpstr>
      <vt:lpstr>bzoj1146: [CTSC2008]网络管理Network</vt:lpstr>
      <vt:lpstr>bzoj1146: [CTSC2008]网络管理Network</vt:lpstr>
      <vt:lpstr>bzoj2653: middle</vt:lpstr>
      <vt:lpstr>bzoj2653: middle</vt:lpstr>
      <vt:lpstr>BZOJ3772: 精神污染</vt:lpstr>
      <vt:lpstr>BZOJ3772: 精神污染</vt:lpstr>
      <vt:lpstr>BZOJ3123: [Sdoi2013]森林</vt:lpstr>
      <vt:lpstr>BZOJ3123: [Sdoi2013]森林</vt:lpstr>
      <vt:lpstr>bzoj4556: [Tjoi2016&amp;Heoi2016]字符串</vt:lpstr>
      <vt:lpstr>bzoj4556: [Tjoi2016&amp;Heoi2016]字符串</vt:lpstr>
      <vt:lpstr>启发式合并</vt:lpstr>
      <vt:lpstr>往事</vt:lpstr>
      <vt:lpstr>往事</vt:lpstr>
      <vt:lpstr>莫队</vt:lpstr>
      <vt:lpstr>SEQ</vt:lpstr>
      <vt:lpstr>SEQ</vt:lpstr>
      <vt:lpstr>bzoj4540: [Hnoi2016]序列</vt:lpstr>
      <vt:lpstr>bzoj4540: [Hnoi2016]序列</vt:lpstr>
      <vt:lpstr>Link-cut-tree</vt:lpstr>
      <vt:lpstr>lct</vt:lpstr>
      <vt:lpstr>PowerPoint 演示文稿</vt:lpstr>
      <vt:lpstr>PowerPoint 演示文稿</vt:lpstr>
      <vt:lpstr>PowerPoint 演示文稿</vt:lpstr>
      <vt:lpstr>PowerPoint 演示文稿</vt:lpstr>
      <vt:lpstr>PowerPoint 演示文稿</vt:lpstr>
      <vt:lpstr>PowerPoint 演示文稿</vt:lpstr>
      <vt:lpstr>bzoj2594: [Wc2006]水管局长数据加强版</vt:lpstr>
      <vt:lpstr>bzoj2594: [Wc2006]水管局长数据加强版</vt:lpstr>
      <vt:lpstr>bzoj3669: [Noi2014]魔法森林</vt:lpstr>
      <vt:lpstr>bzoj3669: [Noi2014]魔法森林</vt:lpstr>
      <vt:lpstr>巧克力之树</vt:lpstr>
      <vt:lpstr>巧克力之树</vt:lpstr>
      <vt:lpstr>巧克力之树</vt:lpstr>
      <vt:lpstr>BZOJ4025: 二分图</vt:lpstr>
      <vt:lpstr>BZOJ4025: 二分图</vt:lpstr>
      <vt:lpstr>BZOJ4025: 二分图</vt:lpstr>
      <vt:lpstr>Euler Tour Trees</vt:lpstr>
      <vt:lpstr>Euler Tour Trees</vt:lpstr>
      <vt:lpstr>Euler Tour Trees</vt:lpstr>
      <vt:lpstr>Euler Tour Trees</vt:lpstr>
      <vt:lpstr>Euler Tour Trees</vt:lpstr>
      <vt:lpstr>Euler Tour Trees</vt:lpstr>
      <vt:lpstr>Euler Tour Trees</vt:lpstr>
      <vt:lpstr>Euler Tour Trees</vt:lpstr>
      <vt:lpstr>Euler Tour Trees</vt:lpstr>
      <vt:lpstr>Euler Tour Trees</vt:lpstr>
      <vt:lpstr>Euler Tour Trees</vt:lpstr>
      <vt:lpstr>Euler Tour Trees</vt:lpstr>
      <vt:lpstr>Euler Tour Trees</vt:lpstr>
      <vt:lpstr>Euler Tour Trees</vt:lpstr>
      <vt:lpstr>Euler Tour Trees</vt:lpstr>
      <vt:lpstr>Euler Tour Trees</vt:lpstr>
      <vt:lpstr>Euler Tour Trees</vt:lpstr>
      <vt:lpstr>Euler Tour Trees</vt:lpstr>
      <vt:lpstr>Euler Tour Trees</vt:lpstr>
      <vt:lpstr>Euler Tour Trees</vt:lpstr>
      <vt:lpstr>Euler Tour Trees</vt:lpstr>
      <vt:lpstr>Query on a tree</vt:lpstr>
      <vt:lpstr>QTREE - Query on a tree</vt:lpstr>
      <vt:lpstr>QTREE - Query on a tree</vt:lpstr>
      <vt:lpstr>QTREE2 - Query on a tree II</vt:lpstr>
      <vt:lpstr>QTREE2 - Query on a tree II</vt:lpstr>
      <vt:lpstr>QTREE3 - Query on a tree again!</vt:lpstr>
      <vt:lpstr>QTREE3 - Query on a tree again!</vt:lpstr>
      <vt:lpstr>QTREE4 - Query on a tree IV</vt:lpstr>
      <vt:lpstr>QTREE4 - Query on a tree IV</vt:lpstr>
      <vt:lpstr>QTREE5 - Query on a tree V</vt:lpstr>
      <vt:lpstr>QTREE5 - Query on a tree V</vt:lpstr>
      <vt:lpstr>QTREE6 - Query on a tree VI</vt:lpstr>
      <vt:lpstr>链剖做法</vt:lpstr>
      <vt:lpstr>Lct做法</vt:lpstr>
      <vt:lpstr>QTREE7 - Query on a tree VII</vt:lpstr>
      <vt:lpstr>QTREE7 - Query on a tree VII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MirrorGray</dc:creator>
  <cp:lastModifiedBy>sjzez</cp:lastModifiedBy>
  <cp:revision>80</cp:revision>
  <dcterms:created xsi:type="dcterms:W3CDTF">2018-02-08T03:56:04Z</dcterms:created>
  <dcterms:modified xsi:type="dcterms:W3CDTF">2018-02-11T09:40:00Z</dcterms:modified>
</cp:coreProperties>
</file>